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346" r:id="rId3"/>
    <p:sldId id="355" r:id="rId4"/>
    <p:sldId id="365" r:id="rId5"/>
    <p:sldId id="366" r:id="rId6"/>
    <p:sldId id="364" r:id="rId7"/>
    <p:sldId id="367" r:id="rId8"/>
    <p:sldId id="369" r:id="rId9"/>
    <p:sldId id="379" r:id="rId10"/>
    <p:sldId id="383" r:id="rId11"/>
    <p:sldId id="380" r:id="rId12"/>
    <p:sldId id="381" r:id="rId13"/>
    <p:sldId id="382" r:id="rId14"/>
    <p:sldId id="384" r:id="rId15"/>
    <p:sldId id="354" r:id="rId16"/>
  </p:sldIdLst>
  <p:sldSz cx="9144000" cy="6858000" type="screen4x3"/>
  <p:notesSz cx="7008813" cy="9294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CFFCC"/>
    <a:srgbClr val="002A6C"/>
    <a:srgbClr val="C2113A"/>
    <a:srgbClr val="950913"/>
    <a:srgbClr val="CCECFF"/>
    <a:srgbClr val="00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89873" autoAdjust="0"/>
  </p:normalViewPr>
  <p:slideViewPr>
    <p:cSldViewPr>
      <p:cViewPr varScale="1">
        <p:scale>
          <a:sx n="72" d="100"/>
          <a:sy n="72" d="100"/>
        </p:scale>
        <p:origin x="12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8"/>
    </p:cViewPr>
  </p:sorterViewPr>
  <p:notesViewPr>
    <p:cSldViewPr>
      <p:cViewPr varScale="1">
        <p:scale>
          <a:sx n="87" d="100"/>
          <a:sy n="87" d="100"/>
        </p:scale>
        <p:origin x="3780" y="66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spcBef>
                <a:spcPct val="0"/>
              </a:spcBef>
              <a:buFontTx/>
              <a:buNone/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525" y="0"/>
            <a:ext cx="3036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FontTx/>
              <a:buNone/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3800"/>
            <a:ext cx="3036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spcBef>
                <a:spcPct val="0"/>
              </a:spcBef>
              <a:buFontTx/>
              <a:buNone/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525" y="8813800"/>
            <a:ext cx="3036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FontTx/>
              <a:buNone/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CFFF74DB-B883-4008-88B2-54FC98A6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121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spcBef>
                <a:spcPct val="0"/>
              </a:spcBef>
              <a:buFontTx/>
              <a:buNone/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6525" y="0"/>
            <a:ext cx="3036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FontTx/>
              <a:buNone/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84213"/>
            <a:ext cx="4659313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406900"/>
            <a:ext cx="516096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3800"/>
            <a:ext cx="3036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spcBef>
                <a:spcPct val="0"/>
              </a:spcBef>
              <a:buFontTx/>
              <a:buNone/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6525" y="8813800"/>
            <a:ext cx="3036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FontTx/>
              <a:buNone/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F3BA5D5F-F658-4467-BDC9-9C06F75C0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012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A5D5F-F658-4467-BDC9-9C06F75C0DD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4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s-Latn-BA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1B6509-2EB3-4CB9-8C6B-2F9827C55EB8}" type="slidenum">
              <a:rPr lang="en-US" smtClean="0">
                <a:latin typeface="Times" pitchFamily="18" charset="0"/>
              </a:rPr>
              <a:pPr>
                <a:defRPr/>
              </a:pPr>
              <a:t>2</a:t>
            </a:fld>
            <a:endParaRPr lang="en-US">
              <a:latin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s-Latn-BA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1B6509-2EB3-4CB9-8C6B-2F9827C55EB8}" type="slidenum">
              <a:rPr lang="en-US" smtClean="0">
                <a:latin typeface="Times" pitchFamily="18" charset="0"/>
              </a:rPr>
              <a:pPr>
                <a:defRPr/>
              </a:pPr>
              <a:t>5</a:t>
            </a:fld>
            <a:endParaRPr lang="en-US">
              <a:latin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0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437187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227387" y="79310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1" y="45481"/>
            <a:ext cx="8415803" cy="1683161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88B69-FA19-47BA-A9F8-1CCB99522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484784"/>
            <a:ext cx="8153400" cy="20823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CC632-1FBC-40B8-B815-C0B0F244E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000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14300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683139-A247-44BE-B9EC-82B0B8F7442A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28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8" y="64353"/>
            <a:ext cx="8415803" cy="16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3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2046389-63B7-410D-9091-1373F726C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rgbClr val="002A6C"/>
              </a:solidFill>
              <a:latin typeface="Times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8" y="285231"/>
            <a:ext cx="2344316" cy="68096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962118" y="24754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 dirty="0"/>
              <a:t>Projekat razvoja tržišne</a:t>
            </a:r>
            <a:r>
              <a:rPr lang="bs-Latn-BA" sz="2000" baseline="0" dirty="0"/>
              <a:t> poljoprivrede II (FARMA II)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70" y="-30508"/>
            <a:ext cx="3078968" cy="11915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77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280395-8D21-49FB-9E99-D5C45013B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rgbClr val="002A6C"/>
              </a:solidFill>
              <a:latin typeface="Times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62118" y="24754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 dirty="0"/>
              <a:t>Projekat razvoja tržišne</a:t>
            </a:r>
            <a:r>
              <a:rPr lang="bs-Latn-BA" sz="2000" baseline="0" dirty="0"/>
              <a:t> poljoprivrede II (FARMA II)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-72199"/>
            <a:ext cx="3078968" cy="1191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550" y="212684"/>
            <a:ext cx="2199097" cy="742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A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A6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A6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A6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A6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A6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A6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A6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A6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3886200"/>
            <a:ext cx="8966200" cy="803275"/>
          </a:xfr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bs-Latn-BA" sz="3200" noProof="1">
                <a:solidFill>
                  <a:srgbClr val="003366"/>
                </a:solidFill>
              </a:rPr>
              <a:t>Meal optimization for dairy cows</a:t>
            </a:r>
            <a:br>
              <a:rPr lang="bs-Latn-BA" sz="3200" noProof="1">
                <a:solidFill>
                  <a:srgbClr val="003366"/>
                </a:solidFill>
              </a:rPr>
            </a:br>
            <a:r>
              <a:rPr lang="bs-Latn-BA" sz="3200" noProof="1">
                <a:solidFill>
                  <a:srgbClr val="003366"/>
                </a:solidFill>
              </a:rPr>
              <a:t>- OPTIMILK-</a:t>
            </a:r>
            <a:endParaRPr lang="bs-Latn-BA" sz="1800" noProof="1">
              <a:solidFill>
                <a:srgbClr val="003366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31900" y="487680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BA" sz="2000" dirty="0">
                <a:solidFill>
                  <a:srgbClr val="002060"/>
                </a:solidFill>
              </a:rPr>
              <a:t>Mostar</a:t>
            </a:r>
            <a:r>
              <a:rPr lang="bs-Latn-BA" sz="2000" dirty="0">
                <a:solidFill>
                  <a:srgbClr val="002060"/>
                </a:solidFill>
              </a:rPr>
              <a:t>, </a:t>
            </a:r>
            <a:r>
              <a:rPr lang="sr-Latn-BA" sz="2000" dirty="0">
                <a:solidFill>
                  <a:srgbClr val="002060"/>
                </a:solidFill>
              </a:rPr>
              <a:t>0</a:t>
            </a:r>
            <a:r>
              <a:rPr lang="bs-Latn-BA" sz="2000" dirty="0">
                <a:solidFill>
                  <a:srgbClr val="002060"/>
                </a:solidFill>
              </a:rPr>
              <a:t>5.10.2020.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743200" y="6096000"/>
            <a:ext cx="3886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Latn-BA" sz="1600" dirty="0">
                <a:solidFill>
                  <a:srgbClr val="002060"/>
                </a:solidFill>
              </a:rPr>
              <a:t>Miljan Erbez, </a:t>
            </a:r>
            <a:r>
              <a:rPr lang="sr-Latn-BA" sz="1600" dirty="0" err="1">
                <a:solidFill>
                  <a:srgbClr val="002060"/>
                </a:solidFill>
              </a:rPr>
              <a:t>PhD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37FD7-5B96-4725-B2A2-245ADD0E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971530"/>
            <a:ext cx="2590800" cy="16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52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C632-1FBC-40B8-B815-C0B0F244E3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219200"/>
            <a:ext cx="7924800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r-Latn-BA" kern="0" dirty="0"/>
              <a:t>Snimljeni obroci</a:t>
            </a:r>
            <a:endParaRPr lang="en-US" kern="0" baseline="30000" dirty="0">
              <a:solidFill>
                <a:srgbClr val="00B05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91877-2035-44BA-A78C-631CE8E6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41814"/>
            <a:ext cx="8892480" cy="47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C632-1FBC-40B8-B815-C0B0F244E3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219200"/>
            <a:ext cx="7924800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r-Latn-BA" kern="0" dirty="0" err="1"/>
              <a:t>Meal</a:t>
            </a:r>
            <a:r>
              <a:rPr lang="sr-Latn-BA" kern="0" dirty="0"/>
              <a:t> </a:t>
            </a:r>
            <a:r>
              <a:rPr lang="sr-Latn-BA" kern="0" dirty="0" err="1"/>
              <a:t>overview</a:t>
            </a:r>
            <a:endParaRPr lang="en-US" kern="0" baseline="30000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9636F-7288-4232-AFAF-3F700D51C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5" r="11036" b="5971"/>
          <a:stretch/>
        </p:blipFill>
        <p:spPr>
          <a:xfrm>
            <a:off x="457200" y="1723255"/>
            <a:ext cx="8077200" cy="4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C632-1FBC-40B8-B815-C0B0F244E3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219200"/>
            <a:ext cx="7924800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r-Latn-BA" kern="0" dirty="0" err="1"/>
              <a:t>Printing</a:t>
            </a:r>
            <a:r>
              <a:rPr lang="sr-Latn-BA" kern="0" dirty="0"/>
              <a:t> </a:t>
            </a:r>
            <a:r>
              <a:rPr lang="sr-Latn-BA" kern="0" dirty="0" err="1"/>
              <a:t>the</a:t>
            </a:r>
            <a:r>
              <a:rPr lang="sr-Latn-BA" kern="0" dirty="0"/>
              <a:t> </a:t>
            </a:r>
            <a:r>
              <a:rPr lang="sr-Latn-BA" kern="0" dirty="0" err="1"/>
              <a:t>meal</a:t>
            </a:r>
            <a:endParaRPr lang="en-US" kern="0" baseline="30000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A8BE4-EAE1-4134-9074-1BCD17DE7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3" t="14426" r="27500" b="7016"/>
          <a:stretch/>
        </p:blipFill>
        <p:spPr>
          <a:xfrm>
            <a:off x="2209800" y="16002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D4F151-4A3B-44A5-B84A-79355EC23B3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04800" y="1484784"/>
            <a:ext cx="8153400" cy="46166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Share the meal</a:t>
            </a:r>
            <a:endParaRPr lang="sr-Latn-R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2B95D-C4A4-4781-8A9E-DA156757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C632-1FBC-40B8-B815-C0B0F244E3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14EA2-6BC9-4A3E-AFD7-3E51223C9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23320" r="5833" b="5534"/>
          <a:stretch/>
        </p:blipFill>
        <p:spPr>
          <a:xfrm>
            <a:off x="685800" y="1946449"/>
            <a:ext cx="7467600" cy="40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1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22" t="42000" r="25000" b="14444"/>
          <a:stretch/>
        </p:blipFill>
        <p:spPr>
          <a:xfrm>
            <a:off x="152400" y="2179476"/>
            <a:ext cx="9031984" cy="3916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79712"/>
            <a:ext cx="3308132" cy="1874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" y="4878288"/>
            <a:ext cx="9143819" cy="566936"/>
          </a:xfrm>
          <a:solidFill>
            <a:srgbClr val="CCFFCC">
              <a:alpha val="32000"/>
            </a:srgbClr>
          </a:solidFill>
        </p:spPr>
        <p:txBody>
          <a:bodyPr anchor="ctr" anchorCtr="1"/>
          <a:lstStyle/>
          <a:p>
            <a:r>
              <a:rPr lang="bs-Latn-BA" sz="2400" noProof="1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6296" y="638132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www.farmabih.ba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BA57-0598-4A9D-89B0-0ED0B8C93762}"/>
              </a:ext>
            </a:extLst>
          </p:cNvPr>
          <p:cNvSpPr txBox="1"/>
          <p:nvPr/>
        </p:nvSpPr>
        <p:spPr>
          <a:xfrm>
            <a:off x="2971800" y="5345650"/>
            <a:ext cx="459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www.mljekarirs.com</a:t>
            </a:r>
            <a:endParaRPr lang="sr-Latn-R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1903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340769"/>
            <a:ext cx="7924800" cy="504056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sr-Latn-BA" dirty="0" err="1"/>
              <a:t>Feeding</a:t>
            </a:r>
            <a:r>
              <a:rPr lang="sr-Latn-BA" dirty="0"/>
              <a:t> </a:t>
            </a:r>
            <a:r>
              <a:rPr lang="sr-Latn-BA" dirty="0" err="1"/>
              <a:t>costs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217811"/>
            <a:ext cx="5638800" cy="82561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most significant component in </a:t>
            </a:r>
            <a:endParaRPr lang="sr-Latn-BA" dirty="0"/>
          </a:p>
          <a:p>
            <a:pPr algn="ctr"/>
            <a:r>
              <a:rPr lang="en-US" b="1" dirty="0"/>
              <a:t>milk production!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E201B-AE55-49ED-82C1-781DE89A9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2052" y="3927925"/>
            <a:ext cx="2894002" cy="2170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EDDC5D3-50FC-40D5-B760-70DE64498459}"/>
              </a:ext>
            </a:extLst>
          </p:cNvPr>
          <p:cNvSpPr txBox="1">
            <a:spLocks noChangeArrowheads="1"/>
          </p:cNvSpPr>
          <p:nvPr/>
        </p:nvSpPr>
        <p:spPr>
          <a:xfrm>
            <a:off x="256299" y="1340768"/>
            <a:ext cx="7924800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r-Latn-BA" kern="0" dirty="0" err="1"/>
              <a:t>Feeding</a:t>
            </a:r>
            <a:r>
              <a:rPr lang="sr-Latn-BA" kern="0" dirty="0"/>
              <a:t> </a:t>
            </a:r>
            <a:r>
              <a:rPr lang="sr-Latn-BA" kern="0" dirty="0" err="1"/>
              <a:t>costs</a:t>
            </a:r>
            <a:endParaRPr lang="en-US" kern="0" dirty="0"/>
          </a:p>
        </p:txBody>
      </p:sp>
      <p:pic>
        <p:nvPicPr>
          <p:cNvPr id="6" name="Picture 2" descr="MAIZE (&lt;i&gt;Zea mays&lt;/i&gt; L) en Soria Natural">
            <a:extLst>
              <a:ext uri="{FF2B5EF4-FFF2-40B4-BE49-F238E27FC236}">
                <a16:creationId xmlns:a16="http://schemas.microsoft.com/office/drawing/2014/main" id="{3BE606B3-CF7A-4F13-8395-BF7BCEB3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3" y="381457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nvertibilna marka - Wikiwand">
            <a:extLst>
              <a:ext uri="{FF2B5EF4-FFF2-40B4-BE49-F238E27FC236}">
                <a16:creationId xmlns:a16="http://schemas.microsoft.com/office/drawing/2014/main" id="{7B82BEF9-F5B5-4DB1-BD95-2DF0B3C7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96" y="4187559"/>
            <a:ext cx="2743200" cy="13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ross 6">
            <a:extLst>
              <a:ext uri="{FF2B5EF4-FFF2-40B4-BE49-F238E27FC236}">
                <a16:creationId xmlns:a16="http://schemas.microsoft.com/office/drawing/2014/main" id="{21647DC9-ED44-46BC-9CFE-38AF547110E2}"/>
              </a:ext>
            </a:extLst>
          </p:cNvPr>
          <p:cNvSpPr/>
          <p:nvPr/>
        </p:nvSpPr>
        <p:spPr bwMode="auto">
          <a:xfrm>
            <a:off x="2286000" y="4572000"/>
            <a:ext cx="304800" cy="152400"/>
          </a:xfrm>
          <a:prstGeom prst="plu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B160493E-350F-42C9-B8F9-38C65546A8A6}"/>
              </a:ext>
            </a:extLst>
          </p:cNvPr>
          <p:cNvSpPr/>
          <p:nvPr/>
        </p:nvSpPr>
        <p:spPr bwMode="auto">
          <a:xfrm>
            <a:off x="2286000" y="4584964"/>
            <a:ext cx="767802" cy="596636"/>
          </a:xfrm>
          <a:prstGeom prst="mathPlus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17121357-93EE-4563-89A2-19732B3BA3A3}"/>
              </a:ext>
            </a:extLst>
          </p:cNvPr>
          <p:cNvSpPr/>
          <p:nvPr/>
        </p:nvSpPr>
        <p:spPr bwMode="auto">
          <a:xfrm>
            <a:off x="5410200" y="4584964"/>
            <a:ext cx="533400" cy="444236"/>
          </a:xfrm>
          <a:prstGeom prst="mathEqual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164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C632-1FBC-40B8-B815-C0B0F244E3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1340769"/>
            <a:ext cx="7924800" cy="9666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s-Latn-BA" kern="0" dirty="0"/>
              <a:t>What does it mean when say to optimize the meal for dairy cow?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307407"/>
            <a:ext cx="7162800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Optimization - finding the best solution according to a certain criterion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Find the optimal structure of nutrients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Satisfy all the needs of the </a:t>
            </a:r>
            <a:r>
              <a:rPr lang="sr-Latn-BA" dirty="0" err="1"/>
              <a:t>animal</a:t>
            </a:r>
            <a:r>
              <a:rPr lang="sr-Latn-BA" dirty="0"/>
              <a:t> (</a:t>
            </a:r>
            <a:r>
              <a:rPr lang="sr-Latn-BA" dirty="0" err="1"/>
              <a:t>dairy</a:t>
            </a:r>
            <a:r>
              <a:rPr lang="sr-Latn-BA" dirty="0"/>
              <a:t> </a:t>
            </a:r>
            <a:r>
              <a:rPr lang="sr-Latn-BA" dirty="0" err="1"/>
              <a:t>cow</a:t>
            </a:r>
            <a:r>
              <a:rPr lang="sr-Latn-BA" dirty="0"/>
              <a:t>)</a:t>
            </a:r>
            <a:endParaRPr lang="en-US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 minimum f</a:t>
            </a:r>
            <a:r>
              <a:rPr lang="sr-Latn-BA" dirty="0" err="1"/>
              <a:t>eeding</a:t>
            </a:r>
            <a:r>
              <a:rPr lang="en-US" dirty="0"/>
              <a:t> costs</a:t>
            </a:r>
          </a:p>
        </p:txBody>
      </p:sp>
    </p:spTree>
    <p:extLst>
      <p:ext uri="{BB962C8B-B14F-4D97-AF65-F5344CB8AC3E}">
        <p14:creationId xmlns:p14="http://schemas.microsoft.com/office/powerpoint/2010/main" val="352595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743200"/>
            <a:ext cx="5105400" cy="2215991"/>
          </a:xfrm>
        </p:spPr>
        <p:txBody>
          <a:bodyPr/>
          <a:lstStyle/>
          <a:p>
            <a:r>
              <a:rPr lang="en-US" sz="3000" dirty="0"/>
              <a:t>Pearson's square</a:t>
            </a:r>
          </a:p>
          <a:p>
            <a:r>
              <a:rPr lang="en-US" sz="3000" dirty="0"/>
              <a:t>Linear programming</a:t>
            </a:r>
          </a:p>
          <a:p>
            <a:r>
              <a:rPr lang="en-US" sz="3000" dirty="0"/>
              <a:t>Nonlinear programming</a:t>
            </a:r>
          </a:p>
          <a:p>
            <a:r>
              <a:rPr lang="en-US" sz="3000" dirty="0"/>
              <a:t>Targeted programming ...</a:t>
            </a:r>
            <a:endParaRPr lang="bs-Latn-BA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C632-1FBC-40B8-B815-C0B0F244E3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340769"/>
            <a:ext cx="7924800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s-Latn-BA" kern="0" dirty="0"/>
              <a:t>Traditional vs modern methods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8194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strike="dblStrike" dirty="0" err="1">
                <a:solidFill>
                  <a:srgbClr val="FF0000"/>
                </a:solidFill>
              </a:rPr>
              <a:t>Costs</a:t>
            </a:r>
            <a:endParaRPr lang="en-US" b="1" strike="dblStrik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948607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err="1">
                <a:solidFill>
                  <a:srgbClr val="00B050"/>
                </a:solidFill>
              </a:rPr>
              <a:t>Cost</a:t>
            </a:r>
            <a:r>
              <a:rPr lang="sr-Latn-BA" b="1" dirty="0">
                <a:solidFill>
                  <a:srgbClr val="00B050"/>
                </a:solidFill>
              </a:rPr>
              <a:t> </a:t>
            </a:r>
            <a:r>
              <a:rPr lang="sr-Latn-BA" b="1" dirty="0" err="1">
                <a:solidFill>
                  <a:srgbClr val="00B050"/>
                </a:solidFill>
              </a:rPr>
              <a:t>minimization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0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340769"/>
            <a:ext cx="7924800" cy="504056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sr-Latn-BA" dirty="0"/>
              <a:t>OPTIMILK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84482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https://optimilk.mljekarirs.com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760347-A144-49A4-8793-18BC83836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58036"/>
            <a:ext cx="7162800" cy="4599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47FF6E-E546-420F-8A5D-530EA7E19EFD}"/>
              </a:ext>
            </a:extLst>
          </p:cNvPr>
          <p:cNvSpPr txBox="1"/>
          <p:nvPr/>
        </p:nvSpPr>
        <p:spPr>
          <a:xfrm>
            <a:off x="1071918" y="3335749"/>
            <a:ext cx="2847126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r-Latn-BA" dirty="0" err="1">
                <a:solidFill>
                  <a:srgbClr val="FF0000"/>
                </a:solidFill>
              </a:rPr>
              <a:t>Science</a:t>
            </a:r>
            <a:endParaRPr lang="sr-Latn-BA" dirty="0">
              <a:solidFill>
                <a:srgbClr val="FF0000"/>
              </a:solidFill>
            </a:endParaRPr>
          </a:p>
          <a:p>
            <a:pPr algn="ctr"/>
            <a:r>
              <a:rPr lang="sr-Latn-BA" dirty="0">
                <a:solidFill>
                  <a:srgbClr val="FF0000"/>
                </a:solidFill>
              </a:rPr>
              <a:t>(IT </a:t>
            </a:r>
            <a:r>
              <a:rPr lang="sr-Latn-BA" dirty="0" err="1">
                <a:solidFill>
                  <a:srgbClr val="FF0000"/>
                </a:solidFill>
              </a:rPr>
              <a:t>and</a:t>
            </a:r>
            <a:r>
              <a:rPr lang="sr-Latn-BA" dirty="0">
                <a:solidFill>
                  <a:srgbClr val="FF0000"/>
                </a:solidFill>
              </a:rPr>
              <a:t> Agri </a:t>
            </a:r>
            <a:r>
              <a:rPr lang="sr-Latn-BA" dirty="0" err="1">
                <a:solidFill>
                  <a:srgbClr val="FF0000"/>
                </a:solidFill>
              </a:rPr>
              <a:t>Sector</a:t>
            </a:r>
            <a:r>
              <a:rPr lang="sr-Latn-BA" dirty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52D91-B01E-496D-AF25-8CF1145C40F5}"/>
              </a:ext>
            </a:extLst>
          </p:cNvPr>
          <p:cNvSpPr txBox="1"/>
          <p:nvPr/>
        </p:nvSpPr>
        <p:spPr>
          <a:xfrm>
            <a:off x="5441276" y="3341888"/>
            <a:ext cx="2735044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r-Latn-BA" dirty="0" err="1">
                <a:solidFill>
                  <a:srgbClr val="333399"/>
                </a:solidFill>
              </a:rPr>
              <a:t>Users</a:t>
            </a:r>
            <a:endParaRPr lang="sr-Latn-BA" dirty="0">
              <a:solidFill>
                <a:srgbClr val="333399"/>
              </a:solidFill>
            </a:endParaRPr>
          </a:p>
          <a:p>
            <a:r>
              <a:rPr lang="sr-Latn-BA" dirty="0">
                <a:solidFill>
                  <a:srgbClr val="333399"/>
                </a:solidFill>
              </a:rPr>
              <a:t>500 </a:t>
            </a:r>
            <a:r>
              <a:rPr lang="sr-Latn-BA" dirty="0" err="1">
                <a:solidFill>
                  <a:srgbClr val="333399"/>
                </a:solidFill>
              </a:rPr>
              <a:t>Dairy</a:t>
            </a:r>
            <a:r>
              <a:rPr lang="sr-Latn-BA" dirty="0">
                <a:solidFill>
                  <a:srgbClr val="333399"/>
                </a:solidFill>
              </a:rPr>
              <a:t> </a:t>
            </a:r>
            <a:r>
              <a:rPr lang="sr-Latn-BA" dirty="0" err="1">
                <a:solidFill>
                  <a:srgbClr val="333399"/>
                </a:solidFill>
              </a:rPr>
              <a:t>Farmers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23E91-203E-4AF8-8756-78465D0A75F8}"/>
              </a:ext>
            </a:extLst>
          </p:cNvPr>
          <p:cNvSpPr txBox="1"/>
          <p:nvPr/>
        </p:nvSpPr>
        <p:spPr>
          <a:xfrm>
            <a:off x="3919044" y="5055566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/>
              <a:t>DONORS</a:t>
            </a:r>
            <a:endParaRPr lang="en-GB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84E9D63-CB2F-4853-A58F-BCE0C7EA805B}"/>
              </a:ext>
            </a:extLst>
          </p:cNvPr>
          <p:cNvSpPr/>
          <p:nvPr/>
        </p:nvSpPr>
        <p:spPr bwMode="auto">
          <a:xfrm>
            <a:off x="5181600" y="1524000"/>
            <a:ext cx="2514600" cy="320825"/>
          </a:xfrm>
          <a:prstGeom prst="wedgeEllipseCallout">
            <a:avLst>
              <a:gd name="adj1" fmla="val -40014"/>
              <a:gd name="adj2" fmla="val 375704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276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C632-1FBC-40B8-B815-C0B0F244E3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276086"/>
            <a:ext cx="7924800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r-Latn-BA" kern="0" dirty="0"/>
              <a:t>OPTIMILK - </a:t>
            </a:r>
            <a:r>
              <a:rPr lang="sr-Latn-BA" kern="0" dirty="0" err="1">
                <a:solidFill>
                  <a:srgbClr val="00B050"/>
                </a:solidFill>
              </a:rPr>
              <a:t>possibilities</a:t>
            </a:r>
            <a:endParaRPr lang="en-US" kern="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590800"/>
            <a:ext cx="6437981" cy="3347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Meal optimization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Meal recording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Nutrient base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Needs planning for a specific period of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/>
              <a:t>Animal</a:t>
            </a:r>
            <a:r>
              <a:rPr lang="en-US" dirty="0"/>
              <a:t> records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Application user management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48761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C632-1FBC-40B8-B815-C0B0F244E3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219200"/>
            <a:ext cx="7924800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kern="0" dirty="0"/>
              <a:t>Login to the application</a:t>
            </a:r>
            <a:endParaRPr lang="en-US" kern="0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54D78-DFDB-4326-8180-3E28570E1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92524"/>
            <a:ext cx="8763000" cy="45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9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77362-425D-4F51-942F-30A19DC9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915400" cy="48291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C632-1FBC-40B8-B815-C0B0F244E3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143001"/>
            <a:ext cx="7924800" cy="6381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/>
            <a:endParaRPr lang="sr-Latn-BA" sz="3200" kern="0" baseline="30000" dirty="0"/>
          </a:p>
          <a:p>
            <a:pPr algn="ctr" eaLnBrk="1" hangingPunct="1"/>
            <a:r>
              <a:rPr lang="en-US" sz="3200" kern="0" baseline="30000" dirty="0"/>
              <a:t>Simple user interface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5867400" y="1629144"/>
            <a:ext cx="1905000" cy="461665"/>
          </a:xfrm>
          <a:prstGeom prst="wedgeRectCallout">
            <a:avLst>
              <a:gd name="adj1" fmla="val -188127"/>
              <a:gd name="adj2" fmla="val 10306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B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Menu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6553200" y="3276600"/>
            <a:ext cx="1905000" cy="1200329"/>
          </a:xfrm>
          <a:prstGeom prst="wedgeRectCallout">
            <a:avLst>
              <a:gd name="adj1" fmla="val -142950"/>
              <a:gd name="adj2" fmla="val 12096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B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Animal</a:t>
            </a:r>
            <a:r>
              <a:rPr kumimoji="0" lang="sr-Latn-B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r-Latn-B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parameters</a:t>
            </a:r>
            <a:r>
              <a:rPr kumimoji="0" lang="sr-Latn-B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r-Latn-B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kumimoji="0" lang="sr-Latn-B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r-Latn-B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needs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828800" y="5253335"/>
            <a:ext cx="2247900" cy="461665"/>
          </a:xfrm>
          <a:prstGeom prst="wedgeRectCallout">
            <a:avLst>
              <a:gd name="adj1" fmla="val -49068"/>
              <a:gd name="adj2" fmla="val -20392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B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Feed</a:t>
            </a:r>
            <a:r>
              <a:rPr kumimoji="0" lang="sr-Latn-B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r-Latn-B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choice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5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C632-1FBC-40B8-B815-C0B0F244E3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1219200"/>
            <a:ext cx="7924800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r-Latn-BA" kern="0" dirty="0" err="1"/>
              <a:t>Results</a:t>
            </a:r>
            <a:endParaRPr lang="en-US" kern="0" baseline="30000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A2F7A-FE89-4188-9746-EF465384EE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 b="5096"/>
          <a:stretch/>
        </p:blipFill>
        <p:spPr>
          <a:xfrm>
            <a:off x="241173" y="1686813"/>
            <a:ext cx="8829504" cy="433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737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ARMA II ppt TEMPLATE - BHS" id="{879558ED-D9CF-43DB-A5EE-C1AFA1E0CB31}" vid="{A1AE9EA9-F13D-4390-8B58-5D869E415CBB}"/>
    </a:ext>
  </a:extLst>
</a:theme>
</file>

<file path=ppt/theme/theme2.xml><?xml version="1.0" encoding="utf-8"?>
<a:theme xmlns:a="http://schemas.openxmlformats.org/drawingml/2006/main" name="USAID_no_header">
  <a:themeElements>
    <a:clrScheme name="USAID_no_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AID_no_hea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ID_no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no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no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ARMA II ppt TEMPLATE - BHS" id="{879558ED-D9CF-43DB-A5EE-C1AFA1E0CB31}" vid="{F3A63B0B-6F77-4994-BEB6-ED1061EC7F6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FARMA II ppt TEMPLATE - BHS NEW</Template>
  <TotalTime>299</TotalTime>
  <Words>188</Words>
  <Application>Microsoft Office PowerPoint</Application>
  <PresentationFormat>On-screen Show (4:3)</PresentationFormat>
  <Paragraphs>60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</vt:lpstr>
      <vt:lpstr>Blank</vt:lpstr>
      <vt:lpstr>USAID_no_header</vt:lpstr>
      <vt:lpstr>Meal optimization for dairy cows - OPTIMILK-</vt:lpstr>
      <vt:lpstr>Feeding costs</vt:lpstr>
      <vt:lpstr>PowerPoint Presentation</vt:lpstr>
      <vt:lpstr>PowerPoint Presentation</vt:lpstr>
      <vt:lpstr>OPTIMILK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Nedim Jahic</dc:creator>
  <cp:lastModifiedBy>Korisnik</cp:lastModifiedBy>
  <cp:revision>53</cp:revision>
  <cp:lastPrinted>2004-09-30T16:41:33Z</cp:lastPrinted>
  <dcterms:created xsi:type="dcterms:W3CDTF">2019-09-26T07:20:11Z</dcterms:created>
  <dcterms:modified xsi:type="dcterms:W3CDTF">2020-10-06T06:49:51Z</dcterms:modified>
</cp:coreProperties>
</file>