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60" r:id="rId3"/>
    <p:sldId id="312"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7" r:id="rId29"/>
    <p:sldId id="308" r:id="rId30"/>
    <p:sldId id="309" r:id="rId31"/>
    <p:sldId id="384" r:id="rId32"/>
    <p:sldId id="262" r:id="rId33"/>
    <p:sldId id="400" r:id="rId34"/>
    <p:sldId id="261" r:id="rId35"/>
    <p:sldId id="381" r:id="rId36"/>
    <p:sldId id="385" r:id="rId37"/>
    <p:sldId id="386" r:id="rId38"/>
    <p:sldId id="388" r:id="rId39"/>
    <p:sldId id="391" r:id="rId40"/>
    <p:sldId id="389" r:id="rId41"/>
    <p:sldId id="387" r:id="rId42"/>
    <p:sldId id="397" r:id="rId43"/>
    <p:sldId id="398" r:id="rId44"/>
    <p:sldId id="396" r:id="rId45"/>
    <p:sldId id="390" r:id="rId46"/>
    <p:sldId id="401" r:id="rId47"/>
    <p:sldId id="402" r:id="rId48"/>
    <p:sldId id="392" r:id="rId49"/>
    <p:sldId id="399" r:id="rId50"/>
    <p:sldId id="259"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08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BA"/>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F46BA-82F6-4F82-A8CB-74599CEF4FBC}" type="datetimeFigureOut">
              <a:rPr lang="hr-BA" smtClean="0"/>
              <a:pPr/>
              <a:t>6. 10. 2020.</a:t>
            </a:fld>
            <a:endParaRPr lang="hr-BA"/>
          </a:p>
        </p:txBody>
      </p:sp>
      <p:sp>
        <p:nvSpPr>
          <p:cNvPr id="4" name="Rezervirano mjesto slike slajd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r-BA"/>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hr-BA"/>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BA"/>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38DDBB-D1B1-4096-93FD-5F427B2208F5}" type="slidenum">
              <a:rPr lang="hr-BA" smtClean="0"/>
              <a:pPr/>
              <a:t>‹#›</a:t>
            </a:fld>
            <a:endParaRPr lang="hr-BA"/>
          </a:p>
        </p:txBody>
      </p:sp>
    </p:spTree>
    <p:extLst>
      <p:ext uri="{BB962C8B-B14F-4D97-AF65-F5344CB8AC3E}">
        <p14:creationId xmlns:p14="http://schemas.microsoft.com/office/powerpoint/2010/main" val="638351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81201" y="2873548"/>
            <a:ext cx="3086100" cy="365125"/>
          </a:xfrm>
        </p:spPr>
        <p:txBody>
          <a:bodyPr/>
          <a:lstStyle/>
          <a:p>
            <a:endParaRPr lang="en-US"/>
          </a:p>
        </p:txBody>
      </p:sp>
      <p:sp>
        <p:nvSpPr>
          <p:cNvPr id="7" name="Rectangle 6"/>
          <p:cNvSpPr/>
          <p:nvPr userDrawn="1"/>
        </p:nvSpPr>
        <p:spPr>
          <a:xfrm>
            <a:off x="760706" y="867999"/>
            <a:ext cx="7315199" cy="830997"/>
          </a:xfrm>
          <a:prstGeom prst="rect">
            <a:avLst/>
          </a:prstGeom>
        </p:spPr>
        <p:txBody>
          <a:bodyPr wrap="square">
            <a:spAutoFit/>
          </a:bodyPr>
          <a:lstStyle/>
          <a:p>
            <a:pPr algn="ctr">
              <a:spcAft>
                <a:spcPts val="0"/>
              </a:spcAft>
            </a:pPr>
            <a:r>
              <a:rPr lang="en-GB" sz="2400" b="0">
                <a:effectLst/>
                <a:latin typeface="Gill Sans MT" panose="020B0502020104020203" pitchFamily="34" charset="0"/>
                <a:ea typeface="Calibri" panose="020F0502020204030204" pitchFamily="34" charset="0"/>
                <a:cs typeface="Arial" panose="020B0604020202020204" pitchFamily="34" charset="0"/>
              </a:rPr>
              <a:t>VITALISING ICT RELEVANCE IN </a:t>
            </a:r>
          </a:p>
          <a:p>
            <a:pPr algn="ctr">
              <a:spcAft>
                <a:spcPts val="0"/>
              </a:spcAft>
            </a:pPr>
            <a:r>
              <a:rPr lang="en-GB" sz="2400" b="0">
                <a:effectLst/>
                <a:latin typeface="Gill Sans MT" panose="020B0502020104020203" pitchFamily="34" charset="0"/>
                <a:ea typeface="Calibri" panose="020F0502020204030204" pitchFamily="34" charset="0"/>
                <a:cs typeface="Arial" panose="020B0604020202020204" pitchFamily="34" charset="0"/>
              </a:rPr>
              <a:t>AGRICULTURAL LEARNING</a:t>
            </a:r>
            <a:endParaRPr lang="en-US" sz="1600" b="0">
              <a:effectLst/>
              <a:latin typeface="Gill Sans MT" panose="020B0502020104020203" pitchFamily="34" charset="0"/>
              <a:ea typeface="Calibri" panose="020F0502020204030204" pitchFamily="34" charset="0"/>
              <a:cs typeface="Arial" panose="020B0604020202020204" pitchFamily="34" charset="0"/>
            </a:endParaRPr>
          </a:p>
        </p:txBody>
      </p:sp>
      <p:sp>
        <p:nvSpPr>
          <p:cNvPr id="8" name="Titel 1">
            <a:extLst>
              <a:ext uri="{FF2B5EF4-FFF2-40B4-BE49-F238E27FC236}">
                <a16:creationId xmlns:a16="http://schemas.microsoft.com/office/drawing/2014/main" id="{2633BE5A-988D-482A-94F9-B7B2A7DDCFA2}"/>
              </a:ext>
            </a:extLst>
          </p:cNvPr>
          <p:cNvSpPr>
            <a:spLocks/>
          </p:cNvSpPr>
          <p:nvPr userDrawn="1"/>
        </p:nvSpPr>
        <p:spPr bwMode="auto">
          <a:xfrm>
            <a:off x="0" y="2238103"/>
            <a:ext cx="8847910" cy="1384659"/>
          </a:xfrm>
          <a:prstGeom prst="rect">
            <a:avLst/>
          </a:prstGeom>
          <a:solidFill>
            <a:srgbClr val="92D050"/>
          </a:solidFill>
          <a:ln>
            <a:noFill/>
          </a:ln>
          <a:effectLst>
            <a:outerShdw dist="63500" dir="3600010" sx="103000" sy="103000" algn="tl" rotWithShape="0">
              <a:srgbClr val="000000">
                <a:alpha val="29999"/>
              </a:srgbClr>
            </a:outerShdw>
          </a:effectLst>
        </p:spPr>
        <p:txBody>
          <a:bodyPr lIns="540000" tIns="0" rIns="0" bIns="0" anchor="ctr" anchorCtr="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it-IT" sz="3200" b="1" dirty="0">
              <a:solidFill>
                <a:srgbClr val="92D050"/>
              </a:solidFill>
              <a:latin typeface="Calibri Light" panose="020F0302020204030204" pitchFamily="34" charset="0"/>
            </a:endParaRPr>
          </a:p>
        </p:txBody>
      </p:sp>
      <p:pic>
        <p:nvPicPr>
          <p:cNvPr id="9" name="Picture 9" descr="VIRAL_logo.png">
            <a:extLst>
              <a:ext uri="{FF2B5EF4-FFF2-40B4-BE49-F238E27FC236}">
                <a16:creationId xmlns:a16="http://schemas.microsoft.com/office/drawing/2014/main" id="{5F56C58D-7336-4C85-8C96-C4225856DC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7160" y="3982932"/>
            <a:ext cx="1334181" cy="100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2633BE5A-988D-482A-94F9-B7B2A7DDCFA2}"/>
              </a:ext>
            </a:extLst>
          </p:cNvPr>
          <p:cNvSpPr>
            <a:spLocks/>
          </p:cNvSpPr>
          <p:nvPr userDrawn="1"/>
        </p:nvSpPr>
        <p:spPr bwMode="auto">
          <a:xfrm>
            <a:off x="0" y="5347068"/>
            <a:ext cx="8847910" cy="609606"/>
          </a:xfrm>
          <a:prstGeom prst="rect">
            <a:avLst/>
          </a:prstGeom>
          <a:solidFill>
            <a:srgbClr val="B8E08C"/>
          </a:solidFill>
          <a:ln>
            <a:noFill/>
          </a:ln>
          <a:effectLst>
            <a:outerShdw dist="63500" dir="3600010" sx="103000" sy="103000" algn="tl" rotWithShape="0">
              <a:srgbClr val="000000">
                <a:alpha val="29999"/>
              </a:srgbClr>
            </a:outerShdw>
          </a:effectLst>
        </p:spPr>
        <p:txBody>
          <a:bodyPr lIns="540000" tIns="0" rIns="0" bIns="0" anchor="ctr" anchorCtr="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it-IT" sz="3200" b="1" dirty="0">
              <a:solidFill>
                <a:srgbClr val="92D050"/>
              </a:solidFill>
              <a:latin typeface="Calibri Light" panose="020F0302020204030204" pitchFamily="34" charset="0"/>
            </a:endParaRPr>
          </a:p>
        </p:txBody>
      </p:sp>
      <p:sp>
        <p:nvSpPr>
          <p:cNvPr id="13" name="Untertitel 2">
            <a:extLst>
              <a:ext uri="{FF2B5EF4-FFF2-40B4-BE49-F238E27FC236}">
                <a16:creationId xmlns:a16="http://schemas.microsoft.com/office/drawing/2014/main" id="{9DC9126D-09F9-456A-B59A-116A592CC362}"/>
              </a:ext>
            </a:extLst>
          </p:cNvPr>
          <p:cNvSpPr txBox="1">
            <a:spLocks/>
          </p:cNvSpPr>
          <p:nvPr userDrawn="1"/>
        </p:nvSpPr>
        <p:spPr bwMode="auto">
          <a:xfrm>
            <a:off x="60962" y="6234825"/>
            <a:ext cx="56473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00000"/>
              </a:lnSpc>
              <a:spcBef>
                <a:spcPts val="0"/>
              </a:spcBef>
              <a:buFont typeface="Arial" panose="020B0604020202020204" pitchFamily="34" charset="0"/>
              <a:buNone/>
            </a:pPr>
            <a:r>
              <a:rPr lang="en-US" altLang="de-DE" sz="1000" b="0" i="1" dirty="0">
                <a:solidFill>
                  <a:srgbClr val="14499C"/>
                </a:solidFill>
                <a:latin typeface="Gill Sans MT" panose="020B0502020104020203" pitchFamily="34" charset="0"/>
              </a:rPr>
              <a:t>Disclaimer: The European Commission support for the production of this website does not constitute an endorsement of the contents which reflects the views only of the authors, and the Commission cannot be held responsible for any use which may be made of the information contained therein.</a:t>
            </a:r>
            <a:endParaRPr lang="de-DE" altLang="de-DE" sz="1000" b="0" i="1" dirty="0">
              <a:solidFill>
                <a:srgbClr val="14499C"/>
              </a:solidFill>
              <a:latin typeface="Gill Sans MT" panose="020B0502020104020203" pitchFamily="34" charset="0"/>
            </a:endParaRPr>
          </a:p>
        </p:txBody>
      </p:sp>
      <p:pic>
        <p:nvPicPr>
          <p:cNvPr id="14" name="Picture 13">
            <a:extLst>
              <a:ext uri="{FF2B5EF4-FFF2-40B4-BE49-F238E27FC236}">
                <a16:creationId xmlns:a16="http://schemas.microsoft.com/office/drawing/2014/main" id="{DA445302-92E8-456E-880F-544BAFD0F1A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31"/>
          <a:stretch/>
        </p:blipFill>
        <p:spPr>
          <a:xfrm>
            <a:off x="6444342" y="6058854"/>
            <a:ext cx="2699657" cy="799146"/>
          </a:xfrm>
          <a:prstGeom prst="rect">
            <a:avLst/>
          </a:prstGeom>
        </p:spPr>
      </p:pic>
      <p:pic>
        <p:nvPicPr>
          <p:cNvPr id="15" name="Picture 10" descr="linije-1.png">
            <a:extLst>
              <a:ext uri="{FF2B5EF4-FFF2-40B4-BE49-F238E27FC236}">
                <a16:creationId xmlns:a16="http://schemas.microsoft.com/office/drawing/2014/main" id="{3B38F72A-ADFB-4D74-9038-E5E35294860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6675"/>
            <a:ext cx="7102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864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9" descr="VIRAL_logo.png">
            <a:extLst>
              <a:ext uri="{FF2B5EF4-FFF2-40B4-BE49-F238E27FC236}">
                <a16:creationId xmlns:a16="http://schemas.microsoft.com/office/drawing/2014/main" id="{5F56C58D-7336-4C85-8C96-C4225856DC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08667" y="6458936"/>
            <a:ext cx="507173" cy="38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a:xfrm>
            <a:off x="-1" y="6413795"/>
            <a:ext cx="9144000" cy="24584"/>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618903" y="748303"/>
            <a:ext cx="7886700" cy="1325563"/>
          </a:xfrm>
        </p:spPr>
        <p:txBody>
          <a:bodyPr/>
          <a:lstStyle/>
          <a:p>
            <a:r>
              <a:rPr lang="en-US"/>
              <a:t>Click to edit Master title style</a:t>
            </a:r>
          </a:p>
        </p:txBody>
      </p:sp>
      <p:sp>
        <p:nvSpPr>
          <p:cNvPr id="13" name="TextBox 12"/>
          <p:cNvSpPr txBox="1"/>
          <p:nvPr userDrawn="1"/>
        </p:nvSpPr>
        <p:spPr>
          <a:xfrm>
            <a:off x="7611291" y="-2997"/>
            <a:ext cx="1532708" cy="307777"/>
          </a:xfrm>
          <a:prstGeom prst="rect">
            <a:avLst/>
          </a:prstGeom>
          <a:noFill/>
        </p:spPr>
        <p:txBody>
          <a:bodyPr wrap="square" rtlCol="0">
            <a:spAutoFit/>
          </a:bodyPr>
          <a:lstStyle/>
          <a:p>
            <a:pPr algn="ctr"/>
            <a:r>
              <a:rPr lang="sr-Latn-BA" sz="1400" b="0">
                <a:solidFill>
                  <a:schemeClr val="accent6">
                    <a:lumMod val="40000"/>
                    <a:lumOff val="60000"/>
                  </a:schemeClr>
                </a:solidFill>
                <a:effectLst>
                  <a:outerShdw blurRad="38100" dist="38100" dir="2700000" algn="tl">
                    <a:srgbClr val="000000">
                      <a:alpha val="43137"/>
                    </a:srgbClr>
                  </a:outerShdw>
                </a:effectLst>
                <a:latin typeface="Gill Sans MT" panose="020B0502020104020203" pitchFamily="34" charset="0"/>
              </a:rPr>
              <a:t>Slide       </a:t>
            </a:r>
            <a:fld id="{9FB46654-4F14-448D-930F-98A7410E88FE}" type="slidenum">
              <a:rPr lang="en-US" sz="1400" b="0" smtClean="0">
                <a:solidFill>
                  <a:schemeClr val="accent6">
                    <a:lumMod val="40000"/>
                    <a:lumOff val="60000"/>
                  </a:schemeClr>
                </a:solidFill>
                <a:effectLst>
                  <a:outerShdw blurRad="38100" dist="38100" dir="2700000" algn="tl">
                    <a:srgbClr val="000000">
                      <a:alpha val="43137"/>
                    </a:srgbClr>
                  </a:outerShdw>
                </a:effectLst>
                <a:latin typeface="Gill Sans MT" panose="020B0502020104020203" pitchFamily="34" charset="0"/>
              </a:rPr>
              <a:pPr algn="ctr"/>
              <a:t>‹#›</a:t>
            </a:fld>
            <a:r>
              <a:rPr lang="sr-Latn-BA" sz="1400" b="0">
                <a:solidFill>
                  <a:schemeClr val="accent6">
                    <a:lumMod val="40000"/>
                    <a:lumOff val="60000"/>
                  </a:schemeClr>
                </a:solidFill>
                <a:effectLst>
                  <a:outerShdw blurRad="38100" dist="38100" dir="2700000" algn="tl">
                    <a:srgbClr val="000000">
                      <a:alpha val="43137"/>
                    </a:srgbClr>
                  </a:outerShdw>
                </a:effectLst>
                <a:latin typeface="Gill Sans MT" panose="020B0502020104020203" pitchFamily="34" charset="0"/>
              </a:rPr>
              <a:t>   </a:t>
            </a:r>
            <a:endParaRPr lang="en-US" sz="1400" b="0" dirty="0">
              <a:solidFill>
                <a:schemeClr val="accent6">
                  <a:lumMod val="40000"/>
                  <a:lumOff val="60000"/>
                </a:schemeClr>
              </a:solidFill>
              <a:effectLst>
                <a:outerShdw blurRad="38100" dist="38100" dir="2700000" algn="tl">
                  <a:srgbClr val="000000">
                    <a:alpha val="43137"/>
                  </a:srgbClr>
                </a:outerShdw>
              </a:effectLst>
              <a:latin typeface="Gill Sans MT" panose="020B0502020104020203" pitchFamily="34" charset="0"/>
            </a:endParaRPr>
          </a:p>
        </p:txBody>
      </p:sp>
      <p:sp>
        <p:nvSpPr>
          <p:cNvPr id="14" name="Rectangle 13"/>
          <p:cNvSpPr/>
          <p:nvPr userDrawn="1"/>
        </p:nvSpPr>
        <p:spPr>
          <a:xfrm>
            <a:off x="-1" y="-2997"/>
            <a:ext cx="9144000" cy="3077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userDrawn="1"/>
        </p:nvSpPr>
        <p:spPr>
          <a:xfrm>
            <a:off x="7942214" y="12391"/>
            <a:ext cx="1158239" cy="276999"/>
          </a:xfrm>
          <a:prstGeom prst="rect">
            <a:avLst/>
          </a:prstGeom>
          <a:noFill/>
        </p:spPr>
        <p:txBody>
          <a:bodyPr wrap="square" rtlCol="0">
            <a:spAutoFit/>
          </a:bodyPr>
          <a:lstStyle/>
          <a:p>
            <a:pPr algn="r"/>
            <a:r>
              <a:rPr lang="sr-Latn-BA" sz="1200" b="0">
                <a:solidFill>
                  <a:schemeClr val="accent6">
                    <a:lumMod val="75000"/>
                  </a:schemeClr>
                </a:solidFill>
                <a:effectLst/>
                <a:latin typeface="Gill Sans MT" panose="020B0502020104020203" pitchFamily="34" charset="0"/>
              </a:rPr>
              <a:t>slide  </a:t>
            </a:r>
            <a:fld id="{9FB46654-4F14-448D-930F-98A7410E88FE}" type="slidenum">
              <a:rPr lang="en-US" sz="1200" b="0" smtClean="0">
                <a:solidFill>
                  <a:schemeClr val="accent6">
                    <a:lumMod val="75000"/>
                  </a:schemeClr>
                </a:solidFill>
                <a:effectLst/>
                <a:latin typeface="Gill Sans MT" panose="020B0502020104020203" pitchFamily="34" charset="0"/>
              </a:rPr>
              <a:pPr algn="r"/>
              <a:t>‹#›</a:t>
            </a:fld>
            <a:r>
              <a:rPr lang="sr-Latn-BA" sz="1200" b="0">
                <a:solidFill>
                  <a:schemeClr val="accent6">
                    <a:lumMod val="75000"/>
                  </a:schemeClr>
                </a:solidFill>
                <a:effectLst/>
                <a:latin typeface="Gill Sans MT" panose="020B0502020104020203" pitchFamily="34" charset="0"/>
              </a:rPr>
              <a:t>    </a:t>
            </a:r>
            <a:endParaRPr lang="en-US" sz="1200" b="0" dirty="0">
              <a:solidFill>
                <a:schemeClr val="accent6">
                  <a:lumMod val="75000"/>
                </a:schemeClr>
              </a:solidFill>
              <a:effectLst/>
              <a:latin typeface="Gill Sans MT" panose="020B0502020104020203" pitchFamily="34" charset="0"/>
            </a:endParaRPr>
          </a:p>
        </p:txBody>
      </p:sp>
    </p:spTree>
    <p:extLst>
      <p:ext uri="{BB962C8B-B14F-4D97-AF65-F5344CB8AC3E}">
        <p14:creationId xmlns:p14="http://schemas.microsoft.com/office/powerpoint/2010/main" val="257540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3430727" y="1146162"/>
            <a:ext cx="2421881" cy="744178"/>
          </a:xfrm>
          <a:prstGeom prst="rect">
            <a:avLst/>
          </a:prstGeom>
        </p:spPr>
        <p:txBody>
          <a:bodyPr wrap="none">
            <a:spAutoFit/>
          </a:bodyPr>
          <a:lstStyle/>
          <a:p>
            <a:pPr marL="0" indent="0" algn="ctr">
              <a:lnSpc>
                <a:spcPct val="150000"/>
              </a:lnSpc>
              <a:buFont typeface="Arial" charset="0"/>
              <a:buNone/>
            </a:pPr>
            <a:r>
              <a:rPr lang="en-US" sz="3200" b="1">
                <a:solidFill>
                  <a:schemeClr val="accent6">
                    <a:lumMod val="75000"/>
                  </a:schemeClr>
                </a:solidFill>
                <a:latin typeface="Gill Sans MT" panose="020B0502020104020203" pitchFamily="34" charset="0"/>
                <a:cs typeface="Arial" panose="020B0604020202020204" pitchFamily="34" charset="0"/>
              </a:rPr>
              <a:t>Thank you !</a:t>
            </a:r>
            <a:endParaRPr lang="en-US" sz="3200" b="1" dirty="0">
              <a:solidFill>
                <a:schemeClr val="accent6">
                  <a:lumMod val="75000"/>
                </a:schemeClr>
              </a:solidFill>
              <a:latin typeface="Gill Sans MT" panose="020B0502020104020203" pitchFamily="34" charset="0"/>
              <a:cs typeface="Arial" panose="020B0604020202020204" pitchFamily="34" charset="0"/>
            </a:endParaRPr>
          </a:p>
        </p:txBody>
      </p:sp>
      <p:pic>
        <p:nvPicPr>
          <p:cNvPr id="8" name="Picture 9" descr="VIRAL_logo.png">
            <a:extLst>
              <a:ext uri="{FF2B5EF4-FFF2-40B4-BE49-F238E27FC236}">
                <a16:creationId xmlns:a16="http://schemas.microsoft.com/office/drawing/2014/main" id="{5F56C58D-7336-4C85-8C96-C4225856DC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798671" y="2537224"/>
            <a:ext cx="1546655" cy="116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984067" y="4412736"/>
            <a:ext cx="7315199" cy="830997"/>
          </a:xfrm>
          <a:prstGeom prst="rect">
            <a:avLst/>
          </a:prstGeom>
        </p:spPr>
        <p:txBody>
          <a:bodyPr wrap="square">
            <a:spAutoFit/>
          </a:bodyPr>
          <a:lstStyle/>
          <a:p>
            <a:pPr algn="ctr">
              <a:spcAft>
                <a:spcPts val="0"/>
              </a:spcAft>
            </a:pPr>
            <a:r>
              <a:rPr lang="en-GB" sz="2400" b="0">
                <a:solidFill>
                  <a:schemeClr val="accent6">
                    <a:lumMod val="75000"/>
                  </a:schemeClr>
                </a:solidFill>
                <a:effectLst/>
                <a:latin typeface="Gill Sans MT" panose="020B0502020104020203" pitchFamily="34" charset="0"/>
                <a:ea typeface="Calibri" panose="020F0502020204030204" pitchFamily="34" charset="0"/>
                <a:cs typeface="Arial" panose="020B0604020202020204" pitchFamily="34" charset="0"/>
              </a:rPr>
              <a:t>VITALISING ICT RELEVANCE IN </a:t>
            </a:r>
          </a:p>
          <a:p>
            <a:pPr algn="ctr">
              <a:spcAft>
                <a:spcPts val="0"/>
              </a:spcAft>
            </a:pPr>
            <a:r>
              <a:rPr lang="en-GB" sz="2400" b="0">
                <a:solidFill>
                  <a:schemeClr val="accent6">
                    <a:lumMod val="75000"/>
                  </a:schemeClr>
                </a:solidFill>
                <a:effectLst/>
                <a:latin typeface="Gill Sans MT" panose="020B0502020104020203" pitchFamily="34" charset="0"/>
                <a:ea typeface="Calibri" panose="020F0502020204030204" pitchFamily="34" charset="0"/>
                <a:cs typeface="Arial" panose="020B0604020202020204" pitchFamily="34" charset="0"/>
              </a:rPr>
              <a:t>AGRICULTURAL LEARNING</a:t>
            </a:r>
            <a:endParaRPr lang="en-US" sz="1600" b="0">
              <a:solidFill>
                <a:schemeClr val="accent6">
                  <a:lumMod val="75000"/>
                </a:schemeClr>
              </a:solidFill>
              <a:effectLst/>
              <a:latin typeface="Gill Sans MT" panose="020B0502020104020203" pitchFamily="34" charset="0"/>
              <a:ea typeface="Calibri" panose="020F0502020204030204" pitchFamily="34" charset="0"/>
              <a:cs typeface="Arial" panose="020B0604020202020204" pitchFamily="34" charset="0"/>
            </a:endParaRPr>
          </a:p>
        </p:txBody>
      </p:sp>
      <p:sp>
        <p:nvSpPr>
          <p:cNvPr id="11" name="TextBox 8">
            <a:extLst>
              <a:ext uri="{FF2B5EF4-FFF2-40B4-BE49-F238E27FC236}">
                <a16:creationId xmlns:a16="http://schemas.microsoft.com/office/drawing/2014/main" id="{4ABD9FE7-42BF-4295-8D1F-736A1C66C3D7}"/>
              </a:ext>
            </a:extLst>
          </p:cNvPr>
          <p:cNvSpPr txBox="1">
            <a:spLocks noChangeArrowheads="1"/>
          </p:cNvSpPr>
          <p:nvPr userDrawn="1"/>
        </p:nvSpPr>
        <p:spPr bwMode="auto">
          <a:xfrm>
            <a:off x="4067175" y="6565900"/>
            <a:ext cx="1009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dist"/>
            <a:r>
              <a:rPr lang="en-US" altLang="sr-Latn-RS" sz="800">
                <a:latin typeface="Palatino" charset="0"/>
              </a:rPr>
              <a:t>viral.ba</a:t>
            </a:r>
          </a:p>
        </p:txBody>
      </p:sp>
      <p:cxnSp>
        <p:nvCxnSpPr>
          <p:cNvPr id="12" name="Straight Connector 11"/>
          <p:cNvCxnSpPr/>
          <p:nvPr userDrawn="1"/>
        </p:nvCxnSpPr>
        <p:spPr>
          <a:xfrm>
            <a:off x="-1" y="6413795"/>
            <a:ext cx="9144000" cy="24584"/>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1" y="-2997"/>
            <a:ext cx="9144000" cy="3077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513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FDC1A071-2A74-455A-A49A-8BB21E4AC2F6}" type="datetimeFigureOut">
              <a:rPr lang="sr-Latn-CS" smtClean="0"/>
              <a:pPr/>
              <a:t>6.10.2020.</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6FDD72BF-B849-4E00-8E72-529104776363}" type="slidenum">
              <a:rPr lang="hr-HR" smtClean="0"/>
              <a:pPr/>
              <a:t>‹#›</a:t>
            </a:fld>
            <a:endParaRPr lang="hr-HR"/>
          </a:p>
        </p:txBody>
      </p:sp>
    </p:spTree>
    <p:extLst>
      <p:ext uri="{BB962C8B-B14F-4D97-AF65-F5344CB8AC3E}">
        <p14:creationId xmlns:p14="http://schemas.microsoft.com/office/powerpoint/2010/main" val="22384165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30C56-6577-4AE9-8D70-265B6C00FB0C}" type="datetimeFigureOut">
              <a:rPr lang="en-US" smtClean="0"/>
              <a:pPr/>
              <a:t>10/6/2020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ECE37-8562-4507-91EE-72D2BB25E9B2}" type="slidenum">
              <a:rPr lang="en-US" smtClean="0"/>
              <a:pPr/>
              <a:t>‹#›</a:t>
            </a:fld>
            <a:endParaRPr lang="en-US"/>
          </a:p>
        </p:txBody>
      </p:sp>
    </p:spTree>
    <p:extLst>
      <p:ext uri="{BB962C8B-B14F-4D97-AF65-F5344CB8AC3E}">
        <p14:creationId xmlns:p14="http://schemas.microsoft.com/office/powerpoint/2010/main" val="2660614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256211" y="2366957"/>
            <a:ext cx="6858000" cy="647745"/>
          </a:xfrm>
        </p:spPr>
        <p:txBody>
          <a:bodyPr>
            <a:normAutofit fontScale="25000" lnSpcReduction="20000"/>
          </a:bodyPr>
          <a:lstStyle/>
          <a:p>
            <a:pPr marL="0" indent="0" algn="ctr">
              <a:buNone/>
            </a:pPr>
            <a:r>
              <a:rPr lang="en-US" sz="8000" i="1" dirty="0"/>
              <a:t>IT systems in Integrated</a:t>
            </a:r>
            <a:r>
              <a:rPr lang="hr-HR" sz="8000" i="1" dirty="0"/>
              <a:t> </a:t>
            </a:r>
            <a:r>
              <a:rPr lang="en-US" sz="8000" i="1" dirty="0"/>
              <a:t>Plant Production </a:t>
            </a:r>
            <a:endParaRPr lang="hr-HR" sz="8000" i="1" dirty="0"/>
          </a:p>
          <a:p>
            <a:pPr marL="0" indent="0" algn="ctr">
              <a:buNone/>
            </a:pPr>
            <a:r>
              <a:rPr lang="en-US" sz="8000" i="1" dirty="0"/>
              <a:t>– useful</a:t>
            </a:r>
            <a:r>
              <a:rPr lang="hr-HR" sz="8000" i="1" dirty="0"/>
              <a:t> </a:t>
            </a:r>
            <a:r>
              <a:rPr lang="en-US" sz="8000" i="1" dirty="0"/>
              <a:t>tool or need?</a:t>
            </a:r>
            <a:endParaRPr lang="sr-Latn-BA" sz="8000" i="1" dirty="0"/>
          </a:p>
          <a:p>
            <a:pPr marL="0" indent="0" algn="ctr">
              <a:buNone/>
            </a:pPr>
            <a:endParaRPr lang="en-US" sz="7200" i="1" dirty="0"/>
          </a:p>
        </p:txBody>
      </p:sp>
      <p:sp>
        <p:nvSpPr>
          <p:cNvPr id="4" name="Subtitle 2"/>
          <p:cNvSpPr txBox="1">
            <a:spLocks/>
          </p:cNvSpPr>
          <p:nvPr/>
        </p:nvSpPr>
        <p:spPr>
          <a:xfrm>
            <a:off x="1038495" y="5500507"/>
            <a:ext cx="6858000" cy="3342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i="1" dirty="0"/>
              <a:t>The second workshop on ICT in Agriculture</a:t>
            </a:r>
            <a:r>
              <a:rPr lang="sr-Latn-BA" sz="1400" i="1" dirty="0"/>
              <a:t>, Mostar, </a:t>
            </a:r>
            <a:r>
              <a:rPr lang="sr-Latn-BA" sz="1400" i="1" dirty="0" err="1"/>
              <a:t>October</a:t>
            </a:r>
            <a:r>
              <a:rPr lang="sr-Latn-BA" sz="1400" i="1" dirty="0"/>
              <a:t> 6th, 2020</a:t>
            </a:r>
            <a:endParaRPr lang="en-US" sz="1400" i="1" dirty="0"/>
          </a:p>
        </p:txBody>
      </p:sp>
      <p:sp>
        <p:nvSpPr>
          <p:cNvPr id="5" name="TekstniOkvir 4"/>
          <p:cNvSpPr txBox="1"/>
          <p:nvPr/>
        </p:nvSpPr>
        <p:spPr>
          <a:xfrm>
            <a:off x="0" y="3236259"/>
            <a:ext cx="9143999" cy="369332"/>
          </a:xfrm>
          <a:prstGeom prst="rect">
            <a:avLst/>
          </a:prstGeom>
          <a:noFill/>
        </p:spPr>
        <p:txBody>
          <a:bodyPr wrap="square" rtlCol="0">
            <a:spAutoFit/>
          </a:bodyPr>
          <a:lstStyle/>
          <a:p>
            <a:pPr algn="ctr"/>
            <a:r>
              <a:rPr lang="hr-HR" i="1" dirty="0"/>
              <a:t>Mladen Zovko</a:t>
            </a:r>
          </a:p>
        </p:txBody>
      </p:sp>
    </p:spTree>
    <p:extLst>
      <p:ext uri="{BB962C8B-B14F-4D97-AF65-F5344CB8AC3E}">
        <p14:creationId xmlns:p14="http://schemas.microsoft.com/office/powerpoint/2010/main" val="3247703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DSC09787.JPG"/>
          <p:cNvPicPr>
            <a:picLocks noChangeAspect="1"/>
          </p:cNvPicPr>
          <p:nvPr/>
        </p:nvPicPr>
        <p:blipFill rotWithShape="1">
          <a:blip r:embed="rId2" cstate="print"/>
          <a:srcRect t="4045" b="5566"/>
          <a:stretch/>
        </p:blipFill>
        <p:spPr>
          <a:xfrm>
            <a:off x="101280" y="428907"/>
            <a:ext cx="3214678" cy="2951018"/>
          </a:xfrm>
          <a:prstGeom prst="rect">
            <a:avLst/>
          </a:prstGeom>
        </p:spPr>
      </p:pic>
      <p:pic>
        <p:nvPicPr>
          <p:cNvPr id="4" name="Slika 3" descr="DSC09815.JPG"/>
          <p:cNvPicPr>
            <a:picLocks noChangeAspect="1"/>
          </p:cNvPicPr>
          <p:nvPr/>
        </p:nvPicPr>
        <p:blipFill rotWithShape="1">
          <a:blip r:embed="rId3" cstate="print"/>
          <a:srcRect t="4270" b="5134"/>
          <a:stretch/>
        </p:blipFill>
        <p:spPr>
          <a:xfrm>
            <a:off x="3415138" y="428907"/>
            <a:ext cx="2981527" cy="2951602"/>
          </a:xfrm>
          <a:prstGeom prst="rect">
            <a:avLst/>
          </a:prstGeom>
        </p:spPr>
      </p:pic>
      <p:pic>
        <p:nvPicPr>
          <p:cNvPr id="5" name="Slika 4" descr="DSC09838.JPG"/>
          <p:cNvPicPr>
            <a:picLocks noChangeAspect="1"/>
          </p:cNvPicPr>
          <p:nvPr/>
        </p:nvPicPr>
        <p:blipFill rotWithShape="1">
          <a:blip r:embed="rId4" cstate="print"/>
          <a:srcRect b="10602"/>
          <a:stretch/>
        </p:blipFill>
        <p:spPr>
          <a:xfrm>
            <a:off x="6495845" y="428908"/>
            <a:ext cx="2464611" cy="2937747"/>
          </a:xfrm>
          <a:prstGeom prst="rect">
            <a:avLst/>
          </a:prstGeom>
        </p:spPr>
      </p:pic>
      <p:pic>
        <p:nvPicPr>
          <p:cNvPr id="6" name="Slika 5" descr="DSC09796.JPG"/>
          <p:cNvPicPr>
            <a:picLocks noChangeAspect="1"/>
          </p:cNvPicPr>
          <p:nvPr/>
        </p:nvPicPr>
        <p:blipFill rotWithShape="1">
          <a:blip r:embed="rId5" cstate="print"/>
          <a:srcRect t="3581" b="9391"/>
          <a:stretch/>
        </p:blipFill>
        <p:spPr>
          <a:xfrm>
            <a:off x="101248" y="3491345"/>
            <a:ext cx="3214710" cy="2757055"/>
          </a:xfrm>
          <a:prstGeom prst="rect">
            <a:avLst/>
          </a:prstGeom>
        </p:spPr>
      </p:pic>
      <p:pic>
        <p:nvPicPr>
          <p:cNvPr id="7" name="Slika 6" descr="DSC09813.JPG"/>
          <p:cNvPicPr>
            <a:picLocks noChangeAspect="1"/>
          </p:cNvPicPr>
          <p:nvPr/>
        </p:nvPicPr>
        <p:blipFill rotWithShape="1">
          <a:blip r:embed="rId6" cstate="print"/>
          <a:srcRect t="8945" b="10564"/>
          <a:stretch/>
        </p:blipFill>
        <p:spPr>
          <a:xfrm>
            <a:off x="3415137" y="3491345"/>
            <a:ext cx="2981527" cy="2743200"/>
          </a:xfrm>
          <a:prstGeom prst="rect">
            <a:avLst/>
          </a:prstGeom>
        </p:spPr>
      </p:pic>
      <p:pic>
        <p:nvPicPr>
          <p:cNvPr id="8" name="Slika 7" descr="DSC09839.JPG"/>
          <p:cNvPicPr>
            <a:picLocks noChangeAspect="1"/>
          </p:cNvPicPr>
          <p:nvPr/>
        </p:nvPicPr>
        <p:blipFill rotWithShape="1">
          <a:blip r:embed="rId7" cstate="print"/>
          <a:srcRect l="6612" r="-6059"/>
          <a:stretch/>
        </p:blipFill>
        <p:spPr>
          <a:xfrm rot="5400000">
            <a:off x="6287277" y="3684340"/>
            <a:ext cx="2881746" cy="2495756"/>
          </a:xfrm>
          <a:prstGeom prst="rect">
            <a:avLst/>
          </a:prstGeom>
        </p:spPr>
      </p:pic>
    </p:spTree>
    <p:extLst>
      <p:ext uri="{BB962C8B-B14F-4D97-AF65-F5344CB8AC3E}">
        <p14:creationId xmlns:p14="http://schemas.microsoft.com/office/powerpoint/2010/main" val="3595358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DSC09838.JPG"/>
          <p:cNvPicPr>
            <a:picLocks noChangeAspect="1"/>
          </p:cNvPicPr>
          <p:nvPr/>
        </p:nvPicPr>
        <p:blipFill>
          <a:blip r:embed="rId2" cstate="print"/>
          <a:stretch>
            <a:fillRect/>
          </a:stretch>
        </p:blipFill>
        <p:spPr>
          <a:xfrm>
            <a:off x="110836" y="383308"/>
            <a:ext cx="4447309" cy="5929745"/>
          </a:xfrm>
          <a:prstGeom prst="rect">
            <a:avLst/>
          </a:prstGeom>
        </p:spPr>
      </p:pic>
      <p:pic>
        <p:nvPicPr>
          <p:cNvPr id="4" name="Slika 3" descr="DSC09747.JPG"/>
          <p:cNvPicPr>
            <a:picLocks noChangeAspect="1"/>
          </p:cNvPicPr>
          <p:nvPr/>
        </p:nvPicPr>
        <p:blipFill rotWithShape="1">
          <a:blip r:embed="rId3" cstate="print"/>
          <a:srcRect t="7978"/>
          <a:stretch/>
        </p:blipFill>
        <p:spPr>
          <a:xfrm>
            <a:off x="4903307" y="383308"/>
            <a:ext cx="3977456" cy="3089706"/>
          </a:xfrm>
          <a:prstGeom prst="rect">
            <a:avLst/>
          </a:prstGeom>
        </p:spPr>
      </p:pic>
      <p:pic>
        <p:nvPicPr>
          <p:cNvPr id="5" name="Slika 4" descr="DSC09772.JPG"/>
          <p:cNvPicPr>
            <a:picLocks noChangeAspect="1"/>
          </p:cNvPicPr>
          <p:nvPr/>
        </p:nvPicPr>
        <p:blipFill rotWithShape="1">
          <a:blip r:embed="rId4" cstate="print"/>
          <a:srcRect t="8756" b="14387"/>
          <a:stretch/>
        </p:blipFill>
        <p:spPr>
          <a:xfrm>
            <a:off x="4903307" y="3519056"/>
            <a:ext cx="4000496" cy="2812472"/>
          </a:xfrm>
          <a:prstGeom prst="rect">
            <a:avLst/>
          </a:prstGeom>
        </p:spPr>
      </p:pic>
    </p:spTree>
    <p:extLst>
      <p:ext uri="{BB962C8B-B14F-4D97-AF65-F5344CB8AC3E}">
        <p14:creationId xmlns:p14="http://schemas.microsoft.com/office/powerpoint/2010/main" val="2866960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P9101748"/>
          <p:cNvPicPr>
            <a:picLocks noChangeAspect="1" noChangeArrowheads="1"/>
          </p:cNvPicPr>
          <p:nvPr/>
        </p:nvPicPr>
        <p:blipFill>
          <a:blip r:embed="rId2" cstate="print"/>
          <a:srcRect/>
          <a:stretch>
            <a:fillRect/>
          </a:stretch>
        </p:blipFill>
        <p:spPr bwMode="auto">
          <a:xfrm>
            <a:off x="623455" y="366682"/>
            <a:ext cx="8007928" cy="6008015"/>
          </a:xfrm>
          <a:prstGeom prst="rect">
            <a:avLst/>
          </a:prstGeom>
          <a:noFill/>
          <a:ln w="9525">
            <a:solidFill>
              <a:schemeClr val="accent2"/>
            </a:solidFill>
            <a:miter lim="800000"/>
            <a:headEnd/>
            <a:tailEnd/>
          </a:ln>
        </p:spPr>
      </p:pic>
      <p:sp>
        <p:nvSpPr>
          <p:cNvPr id="4" name="Pravokutnik 3"/>
          <p:cNvSpPr/>
          <p:nvPr/>
        </p:nvSpPr>
        <p:spPr>
          <a:xfrm>
            <a:off x="758940" y="481857"/>
            <a:ext cx="2071702"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a:t>Indirect</a:t>
            </a:r>
            <a:r>
              <a:rPr lang="hr-HR" dirty="0"/>
              <a:t> </a:t>
            </a:r>
            <a:r>
              <a:rPr lang="hr-HR" dirty="0" err="1"/>
              <a:t>damage</a:t>
            </a:r>
            <a:endParaRPr lang="hr-HR" dirty="0"/>
          </a:p>
        </p:txBody>
      </p:sp>
      <p:sp>
        <p:nvSpPr>
          <p:cNvPr id="5" name="Zaobljeni pravokutnik 4"/>
          <p:cNvSpPr/>
          <p:nvPr/>
        </p:nvSpPr>
        <p:spPr>
          <a:xfrm>
            <a:off x="4362016" y="5085928"/>
            <a:ext cx="4071966" cy="857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err="1"/>
              <a:t>The</a:t>
            </a:r>
            <a:r>
              <a:rPr lang="hr-HR" b="1" dirty="0"/>
              <a:t> most </a:t>
            </a:r>
            <a:r>
              <a:rPr lang="hr-HR" b="1" dirty="0" err="1"/>
              <a:t>significant</a:t>
            </a:r>
            <a:r>
              <a:rPr lang="hr-HR" b="1" dirty="0"/>
              <a:t> </a:t>
            </a:r>
            <a:r>
              <a:rPr lang="hr-HR" b="1" dirty="0" err="1"/>
              <a:t>losses</a:t>
            </a:r>
            <a:r>
              <a:rPr lang="hr-HR" b="1" dirty="0"/>
              <a:t> – </a:t>
            </a:r>
            <a:r>
              <a:rPr lang="hr-HR" b="1" dirty="0" err="1"/>
              <a:t>secundary</a:t>
            </a:r>
            <a:r>
              <a:rPr lang="hr-HR" b="1" dirty="0"/>
              <a:t> </a:t>
            </a:r>
            <a:r>
              <a:rPr lang="hr-HR" b="1" dirty="0" err="1"/>
              <a:t>infection</a:t>
            </a:r>
            <a:r>
              <a:rPr lang="hr-HR" b="1" dirty="0"/>
              <a:t> </a:t>
            </a:r>
            <a:r>
              <a:rPr lang="hr-HR" b="1" dirty="0" err="1"/>
              <a:t>by</a:t>
            </a:r>
            <a:r>
              <a:rPr lang="hr-HR" b="1" dirty="0"/>
              <a:t> </a:t>
            </a:r>
            <a:r>
              <a:rPr lang="hr-HR" b="1" i="1" dirty="0" err="1"/>
              <a:t>Botrytis</a:t>
            </a:r>
            <a:r>
              <a:rPr lang="hr-HR" b="1" i="1" dirty="0"/>
              <a:t> </a:t>
            </a:r>
            <a:r>
              <a:rPr lang="hr-HR" b="1" i="1" dirty="0" err="1"/>
              <a:t>cinerea</a:t>
            </a:r>
            <a:endParaRPr lang="hr-HR" b="1" i="1" dirty="0"/>
          </a:p>
        </p:txBody>
      </p:sp>
    </p:spTree>
    <p:extLst>
      <p:ext uri="{BB962C8B-B14F-4D97-AF65-F5344CB8AC3E}">
        <p14:creationId xmlns:p14="http://schemas.microsoft.com/office/powerpoint/2010/main" val="48080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IMG_7635.JPG"/>
          <p:cNvPicPr>
            <a:picLocks noChangeAspect="1"/>
          </p:cNvPicPr>
          <p:nvPr/>
        </p:nvPicPr>
        <p:blipFill>
          <a:blip r:embed="rId2" cstate="print"/>
          <a:stretch>
            <a:fillRect/>
          </a:stretch>
        </p:blipFill>
        <p:spPr>
          <a:xfrm>
            <a:off x="4617862" y="394399"/>
            <a:ext cx="4393438" cy="2928958"/>
          </a:xfrm>
          <a:prstGeom prst="rect">
            <a:avLst/>
          </a:prstGeom>
        </p:spPr>
      </p:pic>
      <p:pic>
        <p:nvPicPr>
          <p:cNvPr id="4" name="Slika 3" descr="IMG_7634.JPG"/>
          <p:cNvPicPr>
            <a:picLocks noChangeAspect="1"/>
          </p:cNvPicPr>
          <p:nvPr/>
        </p:nvPicPr>
        <p:blipFill>
          <a:blip r:embed="rId3" cstate="print"/>
          <a:stretch>
            <a:fillRect/>
          </a:stretch>
        </p:blipFill>
        <p:spPr>
          <a:xfrm>
            <a:off x="4617862" y="3456253"/>
            <a:ext cx="4393436" cy="2928958"/>
          </a:xfrm>
          <a:prstGeom prst="rect">
            <a:avLst/>
          </a:prstGeom>
        </p:spPr>
      </p:pic>
      <p:pic>
        <p:nvPicPr>
          <p:cNvPr id="5" name="Slika 4" descr="IMG_5658.JPG"/>
          <p:cNvPicPr>
            <a:picLocks noChangeAspect="1"/>
          </p:cNvPicPr>
          <p:nvPr/>
        </p:nvPicPr>
        <p:blipFill rotWithShape="1">
          <a:blip r:embed="rId4" cstate="print"/>
          <a:srcRect l="2814" t="11673" r="-625" b="2501"/>
          <a:stretch/>
        </p:blipFill>
        <p:spPr>
          <a:xfrm>
            <a:off x="96983" y="416349"/>
            <a:ext cx="4417288" cy="2907008"/>
          </a:xfrm>
          <a:prstGeom prst="rect">
            <a:avLst/>
          </a:prstGeom>
        </p:spPr>
      </p:pic>
      <p:pic>
        <p:nvPicPr>
          <p:cNvPr id="6" name="Slika 5" descr="IMG_7304.JPG"/>
          <p:cNvPicPr>
            <a:picLocks noChangeAspect="1"/>
          </p:cNvPicPr>
          <p:nvPr/>
        </p:nvPicPr>
        <p:blipFill rotWithShape="1">
          <a:blip r:embed="rId5" cstate="print"/>
          <a:srcRect b="12375"/>
          <a:stretch/>
        </p:blipFill>
        <p:spPr>
          <a:xfrm>
            <a:off x="96983" y="3456253"/>
            <a:ext cx="4417288" cy="2902983"/>
          </a:xfrm>
          <a:prstGeom prst="rect">
            <a:avLst/>
          </a:prstGeom>
        </p:spPr>
      </p:pic>
      <p:sp>
        <p:nvSpPr>
          <p:cNvPr id="7" name="Elipsa 6"/>
          <p:cNvSpPr/>
          <p:nvPr/>
        </p:nvSpPr>
        <p:spPr>
          <a:xfrm>
            <a:off x="3065929" y="2816064"/>
            <a:ext cx="3021106" cy="1002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BA" sz="1600" dirty="0"/>
              <a:t>RAG trap </a:t>
            </a:r>
          </a:p>
          <a:p>
            <a:pPr algn="ctr"/>
            <a:r>
              <a:rPr lang="hr-BA" sz="1600" dirty="0"/>
              <a:t>- most </a:t>
            </a:r>
            <a:r>
              <a:rPr lang="hr-BA" sz="1600" dirty="0" err="1"/>
              <a:t>frequently</a:t>
            </a:r>
            <a:r>
              <a:rPr lang="hr-BA" sz="1600" dirty="0"/>
              <a:t> </a:t>
            </a:r>
            <a:r>
              <a:rPr lang="hr-BA" sz="1600" dirty="0" err="1"/>
              <a:t>used</a:t>
            </a:r>
            <a:r>
              <a:rPr lang="hr-BA" sz="1600" dirty="0"/>
              <a:t> trap </a:t>
            </a:r>
            <a:r>
              <a:rPr lang="hr-BA" sz="1600" dirty="0" err="1"/>
              <a:t>in</a:t>
            </a:r>
            <a:r>
              <a:rPr lang="hr-BA" sz="1600" dirty="0"/>
              <a:t> B&amp;H</a:t>
            </a:r>
          </a:p>
        </p:txBody>
      </p:sp>
    </p:spTree>
    <p:extLst>
      <p:ext uri="{BB962C8B-B14F-4D97-AF65-F5344CB8AC3E}">
        <p14:creationId xmlns:p14="http://schemas.microsoft.com/office/powerpoint/2010/main" val="778969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IMG_6252.JPG"/>
          <p:cNvPicPr>
            <a:picLocks noChangeAspect="1"/>
          </p:cNvPicPr>
          <p:nvPr/>
        </p:nvPicPr>
        <p:blipFill>
          <a:blip r:embed="rId2" cstate="print"/>
          <a:stretch>
            <a:fillRect/>
          </a:stretch>
        </p:blipFill>
        <p:spPr>
          <a:xfrm>
            <a:off x="340040" y="3409601"/>
            <a:ext cx="3858955" cy="2894217"/>
          </a:xfrm>
          <a:prstGeom prst="rect">
            <a:avLst/>
          </a:prstGeom>
        </p:spPr>
      </p:pic>
      <p:pic>
        <p:nvPicPr>
          <p:cNvPr id="5" name="Slika 4" descr="IMG_7614.JPG"/>
          <p:cNvPicPr>
            <a:picLocks noChangeAspect="1"/>
          </p:cNvPicPr>
          <p:nvPr/>
        </p:nvPicPr>
        <p:blipFill rotWithShape="1">
          <a:blip r:embed="rId3" cstate="print"/>
          <a:srcRect l="8117"/>
          <a:stretch/>
        </p:blipFill>
        <p:spPr>
          <a:xfrm rot="16200000">
            <a:off x="3611084" y="1206888"/>
            <a:ext cx="5907580" cy="4286280"/>
          </a:xfrm>
          <a:prstGeom prst="rect">
            <a:avLst/>
          </a:prstGeom>
        </p:spPr>
      </p:pic>
      <p:sp>
        <p:nvSpPr>
          <p:cNvPr id="6" name="TekstniOkvir 5"/>
          <p:cNvSpPr txBox="1"/>
          <p:nvPr/>
        </p:nvSpPr>
        <p:spPr>
          <a:xfrm>
            <a:off x="4536141" y="493058"/>
            <a:ext cx="3971365" cy="646331"/>
          </a:xfrm>
          <a:prstGeom prst="rect">
            <a:avLst/>
          </a:prstGeom>
          <a:solidFill>
            <a:schemeClr val="bg1">
              <a:lumMod val="85000"/>
            </a:schemeClr>
          </a:solidFill>
        </p:spPr>
        <p:txBody>
          <a:bodyPr wrap="square" rtlCol="0">
            <a:spAutoFit/>
          </a:bodyPr>
          <a:lstStyle/>
          <a:p>
            <a:pPr algn="ctr"/>
            <a:r>
              <a:rPr lang="hr-HR" dirty="0"/>
              <a:t>AUTOMATED PEST MONITORING SYSTEM</a:t>
            </a:r>
          </a:p>
        </p:txBody>
      </p:sp>
      <p:pic>
        <p:nvPicPr>
          <p:cNvPr id="8194" name="Picture 2" descr="F:\dubrovnik\Projekt HERD\IMG_7624.JPG"/>
          <p:cNvPicPr>
            <a:picLocks noChangeAspect="1" noChangeArrowheads="1"/>
          </p:cNvPicPr>
          <p:nvPr/>
        </p:nvPicPr>
        <p:blipFill>
          <a:blip r:embed="rId4" cstate="print"/>
          <a:srcRect l="18800" t="7874"/>
          <a:stretch>
            <a:fillRect/>
          </a:stretch>
        </p:blipFill>
        <p:spPr bwMode="auto">
          <a:xfrm>
            <a:off x="329184" y="402841"/>
            <a:ext cx="3867912" cy="2925575"/>
          </a:xfrm>
          <a:prstGeom prst="rect">
            <a:avLst/>
          </a:prstGeom>
          <a:noFill/>
        </p:spPr>
      </p:pic>
    </p:spTree>
    <p:extLst>
      <p:ext uri="{BB962C8B-B14F-4D97-AF65-F5344CB8AC3E}">
        <p14:creationId xmlns:p14="http://schemas.microsoft.com/office/powerpoint/2010/main" val="276200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IMG_7254.JPG"/>
          <p:cNvPicPr>
            <a:picLocks noChangeAspect="1"/>
          </p:cNvPicPr>
          <p:nvPr/>
        </p:nvPicPr>
        <p:blipFill rotWithShape="1">
          <a:blip r:embed="rId2" cstate="print"/>
          <a:srcRect l="1351" t="4054"/>
          <a:stretch/>
        </p:blipFill>
        <p:spPr>
          <a:xfrm>
            <a:off x="360219" y="401782"/>
            <a:ext cx="4045526" cy="2951018"/>
          </a:xfrm>
          <a:prstGeom prst="rect">
            <a:avLst/>
          </a:prstGeom>
        </p:spPr>
      </p:pic>
      <p:pic>
        <p:nvPicPr>
          <p:cNvPr id="4" name="Slika 3" descr="IMG_6253.JPG"/>
          <p:cNvPicPr>
            <a:picLocks noChangeAspect="1"/>
          </p:cNvPicPr>
          <p:nvPr/>
        </p:nvPicPr>
        <p:blipFill>
          <a:blip r:embed="rId3" cstate="print"/>
          <a:stretch>
            <a:fillRect/>
          </a:stretch>
        </p:blipFill>
        <p:spPr>
          <a:xfrm>
            <a:off x="4779817" y="401782"/>
            <a:ext cx="3934690" cy="2951018"/>
          </a:xfrm>
          <a:prstGeom prst="rect">
            <a:avLst/>
          </a:prstGeom>
        </p:spPr>
      </p:pic>
      <p:pic>
        <p:nvPicPr>
          <p:cNvPr id="5" name="Slika 4" descr="IMG_7255.JPG"/>
          <p:cNvPicPr>
            <a:picLocks noChangeAspect="1"/>
          </p:cNvPicPr>
          <p:nvPr/>
        </p:nvPicPr>
        <p:blipFill rotWithShape="1">
          <a:blip r:embed="rId4" cstate="print"/>
          <a:srcRect t="5480"/>
          <a:stretch/>
        </p:blipFill>
        <p:spPr>
          <a:xfrm>
            <a:off x="360219" y="3477491"/>
            <a:ext cx="4045528" cy="2867892"/>
          </a:xfrm>
          <a:prstGeom prst="rect">
            <a:avLst/>
          </a:prstGeom>
        </p:spPr>
      </p:pic>
      <p:pic>
        <p:nvPicPr>
          <p:cNvPr id="6" name="Slika 5" descr="IMG_7303.JPG"/>
          <p:cNvPicPr>
            <a:picLocks noChangeAspect="1"/>
          </p:cNvPicPr>
          <p:nvPr/>
        </p:nvPicPr>
        <p:blipFill rotWithShape="1">
          <a:blip r:embed="rId5" cstate="print"/>
          <a:srcRect t="3427"/>
          <a:stretch/>
        </p:blipFill>
        <p:spPr>
          <a:xfrm>
            <a:off x="4779817" y="3505200"/>
            <a:ext cx="3934690" cy="2849878"/>
          </a:xfrm>
          <a:prstGeom prst="rect">
            <a:avLst/>
          </a:prstGeom>
        </p:spPr>
      </p:pic>
      <p:sp>
        <p:nvSpPr>
          <p:cNvPr id="7" name="Elipsa 6"/>
          <p:cNvSpPr/>
          <p:nvPr/>
        </p:nvSpPr>
        <p:spPr>
          <a:xfrm>
            <a:off x="1685364" y="2832846"/>
            <a:ext cx="5791200" cy="11295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TRAPVIEW is an automated pest monitoring system that monitors all kinds of insects, which can be lured into insect traps</a:t>
            </a:r>
            <a:r>
              <a:rPr lang="en-US" dirty="0"/>
              <a:t>.</a:t>
            </a:r>
            <a:endParaRPr lang="hr-HR" dirty="0"/>
          </a:p>
        </p:txBody>
      </p:sp>
    </p:spTree>
    <p:extLst>
      <p:ext uri="{BB962C8B-B14F-4D97-AF65-F5344CB8AC3E}">
        <p14:creationId xmlns:p14="http://schemas.microsoft.com/office/powerpoint/2010/main" val="2130675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Untitled-1 copy.jpg"/>
          <p:cNvPicPr>
            <a:picLocks noChangeAspect="1"/>
          </p:cNvPicPr>
          <p:nvPr/>
        </p:nvPicPr>
        <p:blipFill>
          <a:blip r:embed="rId2" cstate="print"/>
          <a:stretch>
            <a:fillRect/>
          </a:stretch>
        </p:blipFill>
        <p:spPr>
          <a:xfrm>
            <a:off x="581891" y="429491"/>
            <a:ext cx="7855527" cy="5891646"/>
          </a:xfrm>
          <a:prstGeom prst="rect">
            <a:avLst/>
          </a:prstGeom>
        </p:spPr>
      </p:pic>
    </p:spTree>
    <p:extLst>
      <p:ext uri="{BB962C8B-B14F-4D97-AF65-F5344CB8AC3E}">
        <p14:creationId xmlns:p14="http://schemas.microsoft.com/office/powerpoint/2010/main" val="2985416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4690" y="388086"/>
            <a:ext cx="8894618" cy="789552"/>
          </a:xfrm>
        </p:spPr>
        <p:txBody>
          <a:bodyPr>
            <a:normAutofit fontScale="90000"/>
          </a:bodyPr>
          <a:lstStyle/>
          <a:p>
            <a:pPr algn="ctr"/>
            <a:r>
              <a:rPr lang="hr-HR" sz="2700" dirty="0"/>
              <a:t>Web </a:t>
            </a:r>
            <a:r>
              <a:rPr lang="hr-HR" sz="2700" dirty="0" err="1"/>
              <a:t>interface</a:t>
            </a:r>
            <a:r>
              <a:rPr lang="hr-HR" sz="2700" dirty="0"/>
              <a:t> </a:t>
            </a:r>
            <a:r>
              <a:rPr lang="hr-HR" sz="2700" dirty="0" err="1"/>
              <a:t>of</a:t>
            </a:r>
            <a:r>
              <a:rPr lang="hr-HR" sz="2700" dirty="0"/>
              <a:t> TRAPWIEV </a:t>
            </a:r>
            <a:r>
              <a:rPr lang="hr-HR" sz="2700" dirty="0" err="1"/>
              <a:t>application</a:t>
            </a:r>
            <a:br>
              <a:rPr lang="hr-HR" dirty="0"/>
            </a:br>
            <a:endParaRPr lang="hr-BA" dirty="0"/>
          </a:p>
        </p:txBody>
      </p:sp>
      <p:pic>
        <p:nvPicPr>
          <p:cNvPr id="3" name="Slika 2" descr="slika trap viev.jpg"/>
          <p:cNvPicPr>
            <a:picLocks noChangeAspect="1"/>
          </p:cNvPicPr>
          <p:nvPr/>
        </p:nvPicPr>
        <p:blipFill>
          <a:blip r:embed="rId2" cstate="print"/>
          <a:stretch>
            <a:fillRect/>
          </a:stretch>
        </p:blipFill>
        <p:spPr>
          <a:xfrm>
            <a:off x="-2" y="1022624"/>
            <a:ext cx="9144001" cy="4508215"/>
          </a:xfrm>
          <a:prstGeom prst="rect">
            <a:avLst/>
          </a:prstGeom>
        </p:spPr>
      </p:pic>
    </p:spTree>
    <p:extLst>
      <p:ext uri="{BB962C8B-B14F-4D97-AF65-F5344CB8AC3E}">
        <p14:creationId xmlns:p14="http://schemas.microsoft.com/office/powerpoint/2010/main" val="3962817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slika trapwiev.jpg"/>
          <p:cNvPicPr>
            <a:picLocks noChangeAspect="1"/>
          </p:cNvPicPr>
          <p:nvPr/>
        </p:nvPicPr>
        <p:blipFill>
          <a:blip r:embed="rId2" cstate="print"/>
          <a:stretch>
            <a:fillRect/>
          </a:stretch>
        </p:blipFill>
        <p:spPr>
          <a:xfrm>
            <a:off x="0" y="1346884"/>
            <a:ext cx="9144000" cy="4755902"/>
          </a:xfrm>
          <a:prstGeom prst="rect">
            <a:avLst/>
          </a:prstGeom>
        </p:spPr>
      </p:pic>
      <p:sp>
        <p:nvSpPr>
          <p:cNvPr id="4" name="TekstniOkvir 3"/>
          <p:cNvSpPr txBox="1"/>
          <p:nvPr/>
        </p:nvSpPr>
        <p:spPr>
          <a:xfrm>
            <a:off x="224118" y="528918"/>
            <a:ext cx="8641976" cy="646331"/>
          </a:xfrm>
          <a:prstGeom prst="rect">
            <a:avLst/>
          </a:prstGeom>
          <a:noFill/>
        </p:spPr>
        <p:txBody>
          <a:bodyPr wrap="square" rtlCol="0">
            <a:spAutoFit/>
          </a:bodyPr>
          <a:lstStyle/>
          <a:p>
            <a:pPr algn="ctr"/>
            <a:r>
              <a:rPr lang="en-US" dirty="0"/>
              <a:t>TRAPVIEW WEB application offers a detailed view of high resolution images taken from the trap and includes some analytical features for comparison of data over time.</a:t>
            </a:r>
            <a:endParaRPr lang="hr-HR" dirty="0"/>
          </a:p>
        </p:txBody>
      </p:sp>
      <p:sp>
        <p:nvSpPr>
          <p:cNvPr id="5" name="Elipsa 4"/>
          <p:cNvSpPr/>
          <p:nvPr/>
        </p:nvSpPr>
        <p:spPr>
          <a:xfrm>
            <a:off x="2814918" y="5468470"/>
            <a:ext cx="3827928" cy="770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a:t>
            </a:r>
            <a:r>
              <a:rPr lang="hr-HR" sz="1600" dirty="0"/>
              <a:t>S</a:t>
            </a:r>
            <a:r>
              <a:rPr lang="en-US" sz="1600" dirty="0" err="1"/>
              <a:t>oftware</a:t>
            </a:r>
            <a:r>
              <a:rPr lang="en-US" sz="1600" dirty="0"/>
              <a:t> for automated marking and counting of pests</a:t>
            </a:r>
            <a:endParaRPr lang="hr-HR" sz="1600" dirty="0"/>
          </a:p>
        </p:txBody>
      </p:sp>
    </p:spTree>
    <p:extLst>
      <p:ext uri="{BB962C8B-B14F-4D97-AF65-F5344CB8AC3E}">
        <p14:creationId xmlns:p14="http://schemas.microsoft.com/office/powerpoint/2010/main" val="4173572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pokaze broj novih.jpg"/>
          <p:cNvPicPr>
            <a:picLocks noChangeAspect="1"/>
          </p:cNvPicPr>
          <p:nvPr/>
        </p:nvPicPr>
        <p:blipFill>
          <a:blip r:embed="rId2" cstate="print"/>
          <a:stretch>
            <a:fillRect/>
          </a:stretch>
        </p:blipFill>
        <p:spPr>
          <a:xfrm>
            <a:off x="0" y="732260"/>
            <a:ext cx="9144000" cy="4950135"/>
          </a:xfrm>
          <a:prstGeom prst="rect">
            <a:avLst/>
          </a:prstGeom>
        </p:spPr>
      </p:pic>
    </p:spTree>
    <p:extLst>
      <p:ext uri="{BB962C8B-B14F-4D97-AF65-F5344CB8AC3E}">
        <p14:creationId xmlns:p14="http://schemas.microsoft.com/office/powerpoint/2010/main" val="3762870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9942" y="186300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a:latin typeface="Gill Sans MT" panose="020B0502020104020203" pitchFamily="34" charset="0"/>
            </a:endParaRPr>
          </a:p>
        </p:txBody>
      </p:sp>
      <p:sp>
        <p:nvSpPr>
          <p:cNvPr id="4" name="TekstniOkvir 3"/>
          <p:cNvSpPr txBox="1"/>
          <p:nvPr/>
        </p:nvSpPr>
        <p:spPr>
          <a:xfrm>
            <a:off x="0" y="530779"/>
            <a:ext cx="9144000" cy="369332"/>
          </a:xfrm>
          <a:prstGeom prst="rect">
            <a:avLst/>
          </a:prstGeom>
          <a:noFill/>
        </p:spPr>
        <p:txBody>
          <a:bodyPr wrap="square" rtlCol="0">
            <a:spAutoFit/>
          </a:bodyPr>
          <a:lstStyle/>
          <a:p>
            <a:pPr algn="ctr"/>
            <a:r>
              <a:rPr lang="hr-HR" dirty="0" err="1"/>
              <a:t>European</a:t>
            </a:r>
            <a:r>
              <a:rPr lang="hr-HR" dirty="0"/>
              <a:t> </a:t>
            </a:r>
            <a:r>
              <a:rPr lang="hr-HR" dirty="0" err="1"/>
              <a:t>grapevine</a:t>
            </a:r>
            <a:r>
              <a:rPr lang="hr-HR" dirty="0"/>
              <a:t> </a:t>
            </a:r>
            <a:r>
              <a:rPr lang="hr-HR" dirty="0" err="1"/>
              <a:t>moth</a:t>
            </a:r>
            <a:r>
              <a:rPr lang="hr-HR" dirty="0"/>
              <a:t> (</a:t>
            </a:r>
            <a:r>
              <a:rPr lang="hr-HR" i="1" dirty="0" err="1"/>
              <a:t>Lobesia</a:t>
            </a:r>
            <a:r>
              <a:rPr lang="hr-HR" i="1" dirty="0"/>
              <a:t> </a:t>
            </a:r>
            <a:r>
              <a:rPr lang="hr-HR" i="1" dirty="0" err="1"/>
              <a:t>botrana</a:t>
            </a:r>
            <a:r>
              <a:rPr lang="hr-HR" dirty="0"/>
              <a:t>)</a:t>
            </a:r>
          </a:p>
        </p:txBody>
      </p:sp>
      <p:pic>
        <p:nvPicPr>
          <p:cNvPr id="5" name="Slika 4" descr="botrana3_CF2_P2.jpg"/>
          <p:cNvPicPr>
            <a:picLocks noChangeAspect="1"/>
          </p:cNvPicPr>
          <p:nvPr/>
        </p:nvPicPr>
        <p:blipFill>
          <a:blip r:embed="rId2" cstate="print"/>
          <a:stretch>
            <a:fillRect/>
          </a:stretch>
        </p:blipFill>
        <p:spPr>
          <a:xfrm>
            <a:off x="363653" y="1390981"/>
            <a:ext cx="3357554" cy="1797583"/>
          </a:xfrm>
          <a:prstGeom prst="rect">
            <a:avLst/>
          </a:prstGeom>
        </p:spPr>
      </p:pic>
      <p:pic>
        <p:nvPicPr>
          <p:cNvPr id="6" name="Slika 5" descr="0806162300_lobes.jpg"/>
          <p:cNvPicPr>
            <a:picLocks noChangeAspect="1"/>
          </p:cNvPicPr>
          <p:nvPr/>
        </p:nvPicPr>
        <p:blipFill rotWithShape="1">
          <a:blip r:embed="rId3" cstate="print"/>
          <a:srcRect t="8286" b="15891"/>
          <a:stretch/>
        </p:blipFill>
        <p:spPr>
          <a:xfrm>
            <a:off x="4367749" y="1091354"/>
            <a:ext cx="4214842" cy="2396836"/>
          </a:xfrm>
          <a:prstGeom prst="rect">
            <a:avLst/>
          </a:prstGeom>
          <a:ln>
            <a:noFill/>
          </a:ln>
          <a:effectLst>
            <a:softEdge rad="112500"/>
          </a:effectLst>
        </p:spPr>
      </p:pic>
      <p:pic>
        <p:nvPicPr>
          <p:cNvPr id="7" name="Slika 6" descr="lobesia botrana pep.g.jpg"/>
          <p:cNvPicPr>
            <a:picLocks noChangeAspect="1"/>
          </p:cNvPicPr>
          <p:nvPr/>
        </p:nvPicPr>
        <p:blipFill rotWithShape="1">
          <a:blip r:embed="rId4" cstate="print"/>
          <a:srcRect b="15203"/>
          <a:stretch/>
        </p:blipFill>
        <p:spPr>
          <a:xfrm>
            <a:off x="363653" y="3610230"/>
            <a:ext cx="3723437" cy="2685127"/>
          </a:xfrm>
          <a:prstGeom prst="rect">
            <a:avLst/>
          </a:prstGeom>
          <a:ln>
            <a:noFill/>
          </a:ln>
          <a:effectLst>
            <a:softEdge rad="112500"/>
          </a:effectLst>
        </p:spPr>
      </p:pic>
      <p:pic>
        <p:nvPicPr>
          <p:cNvPr id="8" name="Slika 7" descr="img6804p125.jpg"/>
          <p:cNvPicPr>
            <a:picLocks noChangeAspect="1"/>
          </p:cNvPicPr>
          <p:nvPr/>
        </p:nvPicPr>
        <p:blipFill rotWithShape="1">
          <a:blip r:embed="rId5" cstate="print"/>
          <a:srcRect l="6184" b="10497"/>
          <a:stretch/>
        </p:blipFill>
        <p:spPr>
          <a:xfrm>
            <a:off x="4378037" y="3588757"/>
            <a:ext cx="4289261" cy="2728071"/>
          </a:xfrm>
          <a:prstGeom prst="rect">
            <a:avLst/>
          </a:prstGeom>
          <a:ln>
            <a:noFill/>
          </a:ln>
          <a:effectLst>
            <a:softEdge rad="112500"/>
          </a:effectLst>
        </p:spPr>
      </p:pic>
      <p:cxnSp>
        <p:nvCxnSpPr>
          <p:cNvPr id="9" name="Ravni poveznik sa strelicom 8"/>
          <p:cNvCxnSpPr/>
          <p:nvPr/>
        </p:nvCxnSpPr>
        <p:spPr>
          <a:xfrm>
            <a:off x="435075" y="1367388"/>
            <a:ext cx="321471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kstniOkvir 9"/>
          <p:cNvSpPr txBox="1"/>
          <p:nvPr/>
        </p:nvSpPr>
        <p:spPr>
          <a:xfrm>
            <a:off x="1328050" y="1004639"/>
            <a:ext cx="1428760" cy="369332"/>
          </a:xfrm>
          <a:prstGeom prst="rect">
            <a:avLst/>
          </a:prstGeom>
          <a:noFill/>
        </p:spPr>
        <p:txBody>
          <a:bodyPr wrap="square" rtlCol="0">
            <a:spAutoFit/>
          </a:bodyPr>
          <a:lstStyle/>
          <a:p>
            <a:r>
              <a:rPr lang="hr-HR" dirty="0"/>
              <a:t>11-13 mm</a:t>
            </a:r>
          </a:p>
        </p:txBody>
      </p:sp>
      <p:cxnSp>
        <p:nvCxnSpPr>
          <p:cNvPr id="11" name="Ravni poveznik sa strelicom 10"/>
          <p:cNvCxnSpPr/>
          <p:nvPr/>
        </p:nvCxnSpPr>
        <p:spPr>
          <a:xfrm>
            <a:off x="5260724" y="1861413"/>
            <a:ext cx="2428892" cy="158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kstniOkvir 11"/>
          <p:cNvSpPr txBox="1"/>
          <p:nvPr/>
        </p:nvSpPr>
        <p:spPr>
          <a:xfrm>
            <a:off x="6013079" y="1489671"/>
            <a:ext cx="1143008" cy="369332"/>
          </a:xfrm>
          <a:prstGeom prst="rect">
            <a:avLst/>
          </a:prstGeom>
          <a:noFill/>
        </p:spPr>
        <p:txBody>
          <a:bodyPr wrap="square" rtlCol="0">
            <a:spAutoFit/>
          </a:bodyPr>
          <a:lstStyle/>
          <a:p>
            <a:r>
              <a:rPr lang="hr-HR" dirty="0"/>
              <a:t>6-8 mm</a:t>
            </a:r>
          </a:p>
        </p:txBody>
      </p:sp>
    </p:spTree>
    <p:extLst>
      <p:ext uri="{BB962C8B-B14F-4D97-AF65-F5344CB8AC3E}">
        <p14:creationId xmlns:p14="http://schemas.microsoft.com/office/powerpoint/2010/main" val="2692581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trapwiev kon.jpg"/>
          <p:cNvPicPr>
            <a:picLocks noChangeAspect="1"/>
          </p:cNvPicPr>
          <p:nvPr/>
        </p:nvPicPr>
        <p:blipFill>
          <a:blip r:embed="rId2" cstate="print"/>
          <a:stretch>
            <a:fillRect/>
          </a:stretch>
        </p:blipFill>
        <p:spPr>
          <a:xfrm>
            <a:off x="0" y="1029982"/>
            <a:ext cx="9144000" cy="4186646"/>
          </a:xfrm>
          <a:prstGeom prst="rect">
            <a:avLst/>
          </a:prstGeom>
        </p:spPr>
      </p:pic>
    </p:spTree>
    <p:extLst>
      <p:ext uri="{BB962C8B-B14F-4D97-AF65-F5344CB8AC3E}">
        <p14:creationId xmlns:p14="http://schemas.microsoft.com/office/powerpoint/2010/main" val="3391009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520392"/>
            <a:ext cx="9001156" cy="4935567"/>
          </a:xfrm>
          <a:prstGeom prst="rect">
            <a:avLst/>
          </a:prstGeom>
          <a:noFill/>
          <a:ln w="9525">
            <a:noFill/>
            <a:miter lim="800000"/>
            <a:headEnd/>
            <a:tailEnd/>
          </a:ln>
          <a:effectLst/>
        </p:spPr>
      </p:pic>
      <p:sp>
        <p:nvSpPr>
          <p:cNvPr id="4" name="TekstniOkvir 3"/>
          <p:cNvSpPr txBox="1"/>
          <p:nvPr/>
        </p:nvSpPr>
        <p:spPr>
          <a:xfrm>
            <a:off x="142860" y="5455959"/>
            <a:ext cx="8715436" cy="923330"/>
          </a:xfrm>
          <a:prstGeom prst="rect">
            <a:avLst/>
          </a:prstGeom>
          <a:noFill/>
        </p:spPr>
        <p:txBody>
          <a:bodyPr wrap="square" rtlCol="0">
            <a:spAutoFit/>
          </a:bodyPr>
          <a:lstStyle/>
          <a:p>
            <a:r>
              <a:rPr lang="hr-HR" dirty="0"/>
              <a:t>1</a:t>
            </a:r>
            <a:r>
              <a:rPr lang="hr-HR" baseline="30000" dirty="0"/>
              <a:t>st</a:t>
            </a:r>
            <a:r>
              <a:rPr lang="hr-HR" dirty="0"/>
              <a:t> </a:t>
            </a:r>
            <a:r>
              <a:rPr lang="hr-HR" dirty="0" err="1"/>
              <a:t>generation</a:t>
            </a:r>
            <a:r>
              <a:rPr lang="hr-HR" dirty="0"/>
              <a:t> </a:t>
            </a:r>
            <a:r>
              <a:rPr lang="hr-HR" dirty="0">
                <a:latin typeface="Times New Roman"/>
                <a:cs typeface="Times New Roman"/>
              </a:rPr>
              <a:t>∑ = 10</a:t>
            </a:r>
          </a:p>
          <a:p>
            <a:r>
              <a:rPr lang="hr-HR" dirty="0">
                <a:latin typeface="Times New Roman"/>
                <a:cs typeface="Times New Roman"/>
              </a:rPr>
              <a:t>2</a:t>
            </a:r>
            <a:r>
              <a:rPr lang="hr-HR" baseline="30000" dirty="0">
                <a:latin typeface="Times New Roman"/>
                <a:cs typeface="Times New Roman"/>
              </a:rPr>
              <a:t>nd</a:t>
            </a:r>
            <a:r>
              <a:rPr lang="hr-HR" dirty="0">
                <a:latin typeface="Times New Roman"/>
                <a:cs typeface="Times New Roman"/>
              </a:rPr>
              <a:t> </a:t>
            </a:r>
            <a:r>
              <a:rPr lang="hr-HR" dirty="0" err="1">
                <a:latin typeface="Times New Roman"/>
                <a:cs typeface="Times New Roman"/>
              </a:rPr>
              <a:t>generation</a:t>
            </a:r>
            <a:r>
              <a:rPr lang="hr-HR" dirty="0">
                <a:latin typeface="Times New Roman"/>
                <a:cs typeface="Times New Roman"/>
              </a:rPr>
              <a:t> ∑ = 51</a:t>
            </a:r>
          </a:p>
          <a:p>
            <a:r>
              <a:rPr lang="hr-HR" dirty="0">
                <a:latin typeface="Times New Roman"/>
                <a:cs typeface="Times New Roman"/>
              </a:rPr>
              <a:t>3</a:t>
            </a:r>
            <a:r>
              <a:rPr lang="hr-HR" baseline="30000" dirty="0">
                <a:latin typeface="Times New Roman"/>
                <a:cs typeface="Times New Roman"/>
              </a:rPr>
              <a:t>rd</a:t>
            </a:r>
            <a:r>
              <a:rPr lang="hr-HR" dirty="0">
                <a:latin typeface="Times New Roman"/>
                <a:cs typeface="Times New Roman"/>
              </a:rPr>
              <a:t> </a:t>
            </a:r>
            <a:r>
              <a:rPr lang="hr-HR" dirty="0" err="1">
                <a:latin typeface="Times New Roman"/>
                <a:cs typeface="Times New Roman"/>
              </a:rPr>
              <a:t>generation</a:t>
            </a:r>
            <a:r>
              <a:rPr lang="hr-HR" dirty="0">
                <a:latin typeface="Times New Roman"/>
                <a:cs typeface="Times New Roman"/>
              </a:rPr>
              <a:t> ∑ = 17</a:t>
            </a:r>
            <a:endParaRPr lang="hr-HR" dirty="0"/>
          </a:p>
        </p:txBody>
      </p:sp>
    </p:spTree>
    <p:extLst>
      <p:ext uri="{BB962C8B-B14F-4D97-AF65-F5344CB8AC3E}">
        <p14:creationId xmlns:p14="http://schemas.microsoft.com/office/powerpoint/2010/main" val="189122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IMG_5725.JPG"/>
          <p:cNvPicPr>
            <a:picLocks noChangeAspect="1"/>
          </p:cNvPicPr>
          <p:nvPr/>
        </p:nvPicPr>
        <p:blipFill>
          <a:blip r:embed="rId2" cstate="print"/>
          <a:stretch>
            <a:fillRect/>
          </a:stretch>
        </p:blipFill>
        <p:spPr>
          <a:xfrm rot="16200000">
            <a:off x="-445257" y="1180795"/>
            <a:ext cx="5813177" cy="4359883"/>
          </a:xfrm>
          <a:prstGeom prst="rect">
            <a:avLst/>
          </a:prstGeom>
        </p:spPr>
      </p:pic>
      <p:pic>
        <p:nvPicPr>
          <p:cNvPr id="4" name="Slika 3" descr="IMG_6371.JPG"/>
          <p:cNvPicPr>
            <a:picLocks noChangeAspect="1"/>
          </p:cNvPicPr>
          <p:nvPr/>
        </p:nvPicPr>
        <p:blipFill rotWithShape="1">
          <a:blip r:embed="rId3" cstate="print"/>
          <a:srcRect l="5434" r="1832"/>
          <a:stretch/>
        </p:blipFill>
        <p:spPr>
          <a:xfrm rot="16200000">
            <a:off x="4047708" y="1281097"/>
            <a:ext cx="5763491" cy="4143404"/>
          </a:xfrm>
          <a:prstGeom prst="rect">
            <a:avLst/>
          </a:prstGeom>
        </p:spPr>
      </p:pic>
      <p:sp>
        <p:nvSpPr>
          <p:cNvPr id="5" name="TekstniOkvir 4"/>
          <p:cNvSpPr txBox="1"/>
          <p:nvPr/>
        </p:nvSpPr>
        <p:spPr>
          <a:xfrm>
            <a:off x="2714612" y="642918"/>
            <a:ext cx="1608006" cy="400110"/>
          </a:xfrm>
          <a:prstGeom prst="rect">
            <a:avLst/>
          </a:prstGeom>
          <a:solidFill>
            <a:schemeClr val="accent1">
              <a:lumMod val="75000"/>
            </a:schemeClr>
          </a:solidFill>
        </p:spPr>
        <p:txBody>
          <a:bodyPr wrap="square" rtlCol="0">
            <a:spAutoFit/>
          </a:bodyPr>
          <a:lstStyle/>
          <a:p>
            <a:pPr algn="ctr"/>
            <a:r>
              <a:rPr lang="hr-HR" sz="2000" dirty="0"/>
              <a:t>AS-ISS - trap</a:t>
            </a:r>
          </a:p>
        </p:txBody>
      </p:sp>
    </p:spTree>
    <p:extLst>
      <p:ext uri="{BB962C8B-B14F-4D97-AF65-F5344CB8AC3E}">
        <p14:creationId xmlns:p14="http://schemas.microsoft.com/office/powerpoint/2010/main" val="2892339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IMG_2355.JPG"/>
          <p:cNvPicPr>
            <a:picLocks noChangeAspect="1"/>
          </p:cNvPicPr>
          <p:nvPr/>
        </p:nvPicPr>
        <p:blipFill>
          <a:blip r:embed="rId2" cstate="print"/>
          <a:stretch>
            <a:fillRect/>
          </a:stretch>
        </p:blipFill>
        <p:spPr>
          <a:xfrm>
            <a:off x="701964" y="491837"/>
            <a:ext cx="7624618" cy="5718464"/>
          </a:xfrm>
          <a:prstGeom prst="rect">
            <a:avLst/>
          </a:prstGeom>
        </p:spPr>
      </p:pic>
      <p:sp>
        <p:nvSpPr>
          <p:cNvPr id="4" name="TekstniOkvir 3"/>
          <p:cNvSpPr txBox="1"/>
          <p:nvPr/>
        </p:nvSpPr>
        <p:spPr>
          <a:xfrm>
            <a:off x="6212541" y="1999129"/>
            <a:ext cx="2689412" cy="369332"/>
          </a:xfrm>
          <a:prstGeom prst="rect">
            <a:avLst/>
          </a:prstGeom>
          <a:noFill/>
        </p:spPr>
        <p:txBody>
          <a:bodyPr wrap="square" rtlCol="0">
            <a:spAutoFit/>
          </a:bodyPr>
          <a:lstStyle/>
          <a:p>
            <a:endParaRPr lang="hr-HR" dirty="0"/>
          </a:p>
        </p:txBody>
      </p:sp>
      <p:pic>
        <p:nvPicPr>
          <p:cNvPr id="5122" name="Picture 2"/>
          <p:cNvPicPr>
            <a:picLocks noChangeAspect="1" noChangeArrowheads="1"/>
          </p:cNvPicPr>
          <p:nvPr/>
        </p:nvPicPr>
        <p:blipFill>
          <a:blip r:embed="rId3" cstate="print"/>
          <a:srcRect r="28093"/>
          <a:stretch>
            <a:fillRect/>
          </a:stretch>
        </p:blipFill>
        <p:spPr bwMode="auto">
          <a:xfrm>
            <a:off x="5282453" y="677999"/>
            <a:ext cx="3673288" cy="2853907"/>
          </a:xfrm>
          <a:prstGeom prst="rect">
            <a:avLst/>
          </a:prstGeom>
          <a:solidFill>
            <a:schemeClr val="bg2"/>
          </a:solidFill>
          <a:ln w="9525">
            <a:noFill/>
            <a:miter lim="800000"/>
            <a:headEnd/>
            <a:tailEnd/>
          </a:ln>
          <a:effectLst/>
        </p:spPr>
      </p:pic>
    </p:spTree>
    <p:extLst>
      <p:ext uri="{BB962C8B-B14F-4D97-AF65-F5344CB8AC3E}">
        <p14:creationId xmlns:p14="http://schemas.microsoft.com/office/powerpoint/2010/main" val="1734956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IMG_2347.JPG"/>
          <p:cNvPicPr>
            <a:picLocks noChangeAspect="1"/>
          </p:cNvPicPr>
          <p:nvPr/>
        </p:nvPicPr>
        <p:blipFill>
          <a:blip r:embed="rId2" cstate="print"/>
          <a:stretch>
            <a:fillRect/>
          </a:stretch>
        </p:blipFill>
        <p:spPr>
          <a:xfrm>
            <a:off x="535102" y="352836"/>
            <a:ext cx="7999298" cy="5999474"/>
          </a:xfrm>
          <a:prstGeom prst="rect">
            <a:avLst/>
          </a:prstGeom>
        </p:spPr>
      </p:pic>
      <p:pic>
        <p:nvPicPr>
          <p:cNvPr id="6146" name="Picture 2" descr="F:\dubrovnik\Projekt HERD\kamera assis\IMG_4985.JPG"/>
          <p:cNvPicPr>
            <a:picLocks noChangeAspect="1" noChangeArrowheads="1"/>
          </p:cNvPicPr>
          <p:nvPr/>
        </p:nvPicPr>
        <p:blipFill>
          <a:blip r:embed="rId3" cstate="print"/>
          <a:srcRect/>
          <a:stretch>
            <a:fillRect/>
          </a:stretch>
        </p:blipFill>
        <p:spPr bwMode="auto">
          <a:xfrm rot="5192845">
            <a:off x="368746" y="1270851"/>
            <a:ext cx="3255799" cy="2441849"/>
          </a:xfrm>
          <a:prstGeom prst="rect">
            <a:avLst/>
          </a:prstGeom>
          <a:noFill/>
        </p:spPr>
      </p:pic>
    </p:spTree>
    <p:extLst>
      <p:ext uri="{BB962C8B-B14F-4D97-AF65-F5344CB8AC3E}">
        <p14:creationId xmlns:p14="http://schemas.microsoft.com/office/powerpoint/2010/main" val="3952431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assssiii.jpg"/>
          <p:cNvPicPr>
            <a:picLocks noChangeAspect="1"/>
          </p:cNvPicPr>
          <p:nvPr/>
        </p:nvPicPr>
        <p:blipFill>
          <a:blip r:embed="rId2" cstate="print"/>
          <a:stretch>
            <a:fillRect/>
          </a:stretch>
        </p:blipFill>
        <p:spPr>
          <a:xfrm>
            <a:off x="0" y="1064187"/>
            <a:ext cx="9144000" cy="5120640"/>
          </a:xfrm>
          <a:prstGeom prst="rect">
            <a:avLst/>
          </a:prstGeom>
        </p:spPr>
      </p:pic>
      <p:sp>
        <p:nvSpPr>
          <p:cNvPr id="4" name="TekstniOkvir 3"/>
          <p:cNvSpPr txBox="1"/>
          <p:nvPr/>
        </p:nvSpPr>
        <p:spPr>
          <a:xfrm>
            <a:off x="0" y="481857"/>
            <a:ext cx="9144000" cy="369332"/>
          </a:xfrm>
          <a:prstGeom prst="rect">
            <a:avLst/>
          </a:prstGeom>
          <a:noFill/>
        </p:spPr>
        <p:txBody>
          <a:bodyPr wrap="square" rtlCol="0">
            <a:spAutoFit/>
          </a:bodyPr>
          <a:lstStyle/>
          <a:p>
            <a:pPr algn="ctr"/>
            <a:r>
              <a:rPr lang="hr-HR" dirty="0"/>
              <a:t>Web </a:t>
            </a:r>
            <a:r>
              <a:rPr lang="hr-HR" dirty="0" err="1"/>
              <a:t>interface</a:t>
            </a:r>
            <a:r>
              <a:rPr lang="hr-HR" dirty="0"/>
              <a:t> </a:t>
            </a:r>
            <a:r>
              <a:rPr lang="hr-HR" dirty="0" err="1"/>
              <a:t>of</a:t>
            </a:r>
            <a:r>
              <a:rPr lang="hr-HR" dirty="0"/>
              <a:t> AS-ISS </a:t>
            </a:r>
            <a:r>
              <a:rPr lang="hr-HR" dirty="0" err="1"/>
              <a:t>application</a:t>
            </a:r>
            <a:endParaRPr lang="hr-HR" dirty="0"/>
          </a:p>
        </p:txBody>
      </p:sp>
    </p:spTree>
    <p:extLst>
      <p:ext uri="{BB962C8B-B14F-4D97-AF65-F5344CB8AC3E}">
        <p14:creationId xmlns:p14="http://schemas.microsoft.com/office/powerpoint/2010/main" val="2188671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asiss 2015.jpg"/>
          <p:cNvPicPr>
            <a:picLocks noChangeAspect="1"/>
          </p:cNvPicPr>
          <p:nvPr/>
        </p:nvPicPr>
        <p:blipFill>
          <a:blip r:embed="rId2" cstate="print"/>
          <a:stretch>
            <a:fillRect/>
          </a:stretch>
        </p:blipFill>
        <p:spPr>
          <a:xfrm>
            <a:off x="0" y="642918"/>
            <a:ext cx="9144000" cy="4857784"/>
          </a:xfrm>
          <a:prstGeom prst="rect">
            <a:avLst/>
          </a:prstGeom>
        </p:spPr>
      </p:pic>
    </p:spTree>
    <p:extLst>
      <p:ext uri="{BB962C8B-B14F-4D97-AF65-F5344CB8AC3E}">
        <p14:creationId xmlns:p14="http://schemas.microsoft.com/office/powerpoint/2010/main" val="3848253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23.6 pepeljasti.jpg"/>
          <p:cNvPicPr>
            <a:picLocks noChangeAspect="1"/>
          </p:cNvPicPr>
          <p:nvPr/>
        </p:nvPicPr>
        <p:blipFill>
          <a:blip r:embed="rId2" cstate="print"/>
          <a:stretch>
            <a:fillRect/>
          </a:stretch>
        </p:blipFill>
        <p:spPr>
          <a:xfrm>
            <a:off x="554182" y="363682"/>
            <a:ext cx="7994073" cy="5995555"/>
          </a:xfrm>
          <a:prstGeom prst="rect">
            <a:avLst/>
          </a:prstGeom>
        </p:spPr>
      </p:pic>
    </p:spTree>
    <p:extLst>
      <p:ext uri="{BB962C8B-B14F-4D97-AF65-F5344CB8AC3E}">
        <p14:creationId xmlns:p14="http://schemas.microsoft.com/office/powerpoint/2010/main" val="3672735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21656" y="368245"/>
            <a:ext cx="8530102" cy="4999390"/>
          </a:xfrm>
          <a:prstGeom prst="rect">
            <a:avLst/>
          </a:prstGeom>
          <a:noFill/>
          <a:ln w="9525">
            <a:noFill/>
            <a:miter lim="800000"/>
            <a:headEnd/>
            <a:tailEnd/>
          </a:ln>
          <a:effectLst/>
        </p:spPr>
      </p:pic>
      <p:sp>
        <p:nvSpPr>
          <p:cNvPr id="5" name="TekstniOkvir 4"/>
          <p:cNvSpPr txBox="1"/>
          <p:nvPr/>
        </p:nvSpPr>
        <p:spPr>
          <a:xfrm>
            <a:off x="128989" y="5490722"/>
            <a:ext cx="8715436" cy="923330"/>
          </a:xfrm>
          <a:prstGeom prst="rect">
            <a:avLst/>
          </a:prstGeom>
          <a:noFill/>
        </p:spPr>
        <p:txBody>
          <a:bodyPr wrap="square" rtlCol="0">
            <a:spAutoFit/>
          </a:bodyPr>
          <a:lstStyle/>
          <a:p>
            <a:r>
              <a:rPr lang="hr-HR" dirty="0"/>
              <a:t>1</a:t>
            </a:r>
            <a:r>
              <a:rPr lang="hr-HR" baseline="30000" dirty="0"/>
              <a:t>st</a:t>
            </a:r>
            <a:r>
              <a:rPr lang="hr-HR" dirty="0"/>
              <a:t> </a:t>
            </a:r>
            <a:r>
              <a:rPr lang="hr-HR" dirty="0" err="1"/>
              <a:t>generation</a:t>
            </a:r>
            <a:r>
              <a:rPr lang="hr-HR" dirty="0"/>
              <a:t> </a:t>
            </a:r>
            <a:r>
              <a:rPr lang="hr-HR" dirty="0">
                <a:latin typeface="Times New Roman"/>
                <a:cs typeface="Times New Roman"/>
              </a:rPr>
              <a:t>∑ = 6</a:t>
            </a:r>
          </a:p>
          <a:p>
            <a:r>
              <a:rPr lang="hr-HR" dirty="0">
                <a:latin typeface="Times New Roman"/>
                <a:cs typeface="Times New Roman"/>
              </a:rPr>
              <a:t>2</a:t>
            </a:r>
            <a:r>
              <a:rPr lang="hr-HR" baseline="30000" dirty="0">
                <a:latin typeface="Times New Roman"/>
                <a:cs typeface="Times New Roman"/>
              </a:rPr>
              <a:t>nd</a:t>
            </a:r>
            <a:r>
              <a:rPr lang="hr-HR" dirty="0">
                <a:latin typeface="Times New Roman"/>
                <a:cs typeface="Times New Roman"/>
              </a:rPr>
              <a:t> </a:t>
            </a:r>
            <a:r>
              <a:rPr lang="hr-HR" dirty="0" err="1">
                <a:latin typeface="Times New Roman"/>
                <a:cs typeface="Times New Roman"/>
              </a:rPr>
              <a:t>generation</a:t>
            </a:r>
            <a:r>
              <a:rPr lang="hr-HR" dirty="0">
                <a:latin typeface="Times New Roman"/>
                <a:cs typeface="Times New Roman"/>
              </a:rPr>
              <a:t> ∑ = 29</a:t>
            </a:r>
          </a:p>
          <a:p>
            <a:r>
              <a:rPr lang="hr-HR" dirty="0">
                <a:latin typeface="Times New Roman"/>
                <a:cs typeface="Times New Roman"/>
              </a:rPr>
              <a:t>3</a:t>
            </a:r>
            <a:r>
              <a:rPr lang="hr-HR" baseline="30000" dirty="0">
                <a:latin typeface="Times New Roman"/>
                <a:cs typeface="Times New Roman"/>
              </a:rPr>
              <a:t>rd</a:t>
            </a:r>
            <a:r>
              <a:rPr lang="hr-HR" dirty="0">
                <a:latin typeface="Times New Roman"/>
                <a:cs typeface="Times New Roman"/>
              </a:rPr>
              <a:t> </a:t>
            </a:r>
            <a:r>
              <a:rPr lang="hr-HR" dirty="0" err="1">
                <a:latin typeface="Times New Roman"/>
                <a:cs typeface="Times New Roman"/>
              </a:rPr>
              <a:t>generation</a:t>
            </a:r>
            <a:r>
              <a:rPr lang="hr-HR" dirty="0">
                <a:latin typeface="Times New Roman"/>
                <a:cs typeface="Times New Roman"/>
              </a:rPr>
              <a:t> ∑ = 13</a:t>
            </a:r>
            <a:endParaRPr lang="hr-HR" dirty="0"/>
          </a:p>
        </p:txBody>
      </p:sp>
    </p:spTree>
    <p:extLst>
      <p:ext uri="{BB962C8B-B14F-4D97-AF65-F5344CB8AC3E}">
        <p14:creationId xmlns:p14="http://schemas.microsoft.com/office/powerpoint/2010/main" val="3114175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5359188"/>
          </a:xfrm>
          <a:prstGeom prst="rect">
            <a:avLst/>
          </a:prstGeom>
          <a:noFill/>
          <a:ln w="9525">
            <a:noFill/>
            <a:miter lim="800000"/>
            <a:headEnd/>
            <a:tailEnd/>
          </a:ln>
          <a:effectLst/>
        </p:spPr>
      </p:pic>
      <p:sp>
        <p:nvSpPr>
          <p:cNvPr id="4" name="TekstniOkvir 3"/>
          <p:cNvSpPr txBox="1"/>
          <p:nvPr/>
        </p:nvSpPr>
        <p:spPr>
          <a:xfrm>
            <a:off x="3000364" y="857232"/>
            <a:ext cx="2357454" cy="246221"/>
          </a:xfrm>
          <a:prstGeom prst="rect">
            <a:avLst/>
          </a:prstGeom>
          <a:noFill/>
        </p:spPr>
        <p:txBody>
          <a:bodyPr wrap="square" rtlCol="0">
            <a:spAutoFit/>
          </a:bodyPr>
          <a:lstStyle/>
          <a:p>
            <a:r>
              <a:rPr lang="hr-HR" sz="1000" dirty="0"/>
              <a:t>1</a:t>
            </a:r>
            <a:r>
              <a:rPr lang="hr-HR" sz="1000" baseline="30000" dirty="0"/>
              <a:t>st</a:t>
            </a:r>
            <a:r>
              <a:rPr lang="hr-HR" sz="1000" dirty="0"/>
              <a:t> – </a:t>
            </a:r>
            <a:r>
              <a:rPr lang="hr-HR" sz="1000" dirty="0" err="1"/>
              <a:t>lambda</a:t>
            </a:r>
            <a:r>
              <a:rPr lang="hr-HR" sz="1000" dirty="0"/>
              <a:t>-</a:t>
            </a:r>
            <a:r>
              <a:rPr lang="hr-HR" sz="1000" dirty="0" err="1"/>
              <a:t>cihalotrin</a:t>
            </a:r>
            <a:endParaRPr lang="hr-HR" sz="1000" dirty="0"/>
          </a:p>
        </p:txBody>
      </p:sp>
      <p:sp>
        <p:nvSpPr>
          <p:cNvPr id="5" name="TekstniOkvir 4"/>
          <p:cNvSpPr txBox="1"/>
          <p:nvPr/>
        </p:nvSpPr>
        <p:spPr>
          <a:xfrm>
            <a:off x="5857884" y="2214554"/>
            <a:ext cx="2286016" cy="246221"/>
          </a:xfrm>
          <a:prstGeom prst="rect">
            <a:avLst/>
          </a:prstGeom>
          <a:noFill/>
        </p:spPr>
        <p:txBody>
          <a:bodyPr wrap="square" rtlCol="0">
            <a:spAutoFit/>
          </a:bodyPr>
          <a:lstStyle/>
          <a:p>
            <a:r>
              <a:rPr lang="hr-HR" sz="1000" dirty="0"/>
              <a:t>2</a:t>
            </a:r>
            <a:r>
              <a:rPr lang="hr-HR" sz="1000" baseline="30000" dirty="0"/>
              <a:t>nd</a:t>
            </a:r>
            <a:r>
              <a:rPr lang="hr-HR" sz="1000" dirty="0"/>
              <a:t> </a:t>
            </a:r>
            <a:r>
              <a:rPr lang="hr-HR" sz="1000" dirty="0" err="1"/>
              <a:t>metoksifenozid</a:t>
            </a:r>
            <a:endParaRPr lang="hr-HR" sz="1000" dirty="0"/>
          </a:p>
        </p:txBody>
      </p:sp>
      <p:sp>
        <p:nvSpPr>
          <p:cNvPr id="6" name="TekstniOkvir 5"/>
          <p:cNvSpPr txBox="1"/>
          <p:nvPr/>
        </p:nvSpPr>
        <p:spPr>
          <a:xfrm>
            <a:off x="214282" y="5715016"/>
            <a:ext cx="8715436" cy="923330"/>
          </a:xfrm>
          <a:prstGeom prst="rect">
            <a:avLst/>
          </a:prstGeom>
          <a:noFill/>
        </p:spPr>
        <p:txBody>
          <a:bodyPr wrap="square" rtlCol="0">
            <a:spAutoFit/>
          </a:bodyPr>
          <a:lstStyle/>
          <a:p>
            <a:r>
              <a:rPr lang="hr-HR" dirty="0">
                <a:solidFill>
                  <a:srgbClr val="FF0000"/>
                </a:solidFill>
              </a:rPr>
              <a:t>1</a:t>
            </a:r>
            <a:r>
              <a:rPr lang="hr-HR" baseline="30000" dirty="0">
                <a:solidFill>
                  <a:srgbClr val="FF0000"/>
                </a:solidFill>
              </a:rPr>
              <a:t>st</a:t>
            </a:r>
            <a:r>
              <a:rPr lang="hr-HR" dirty="0">
                <a:solidFill>
                  <a:srgbClr val="FF0000"/>
                </a:solidFill>
              </a:rPr>
              <a:t> </a:t>
            </a:r>
            <a:r>
              <a:rPr lang="hr-HR" dirty="0" err="1">
                <a:solidFill>
                  <a:srgbClr val="FF0000"/>
                </a:solidFill>
              </a:rPr>
              <a:t>generation</a:t>
            </a:r>
            <a:r>
              <a:rPr lang="hr-HR" dirty="0">
                <a:solidFill>
                  <a:srgbClr val="FF0000"/>
                </a:solidFill>
              </a:rPr>
              <a:t> </a:t>
            </a:r>
            <a:r>
              <a:rPr lang="hr-HR" dirty="0">
                <a:solidFill>
                  <a:srgbClr val="FF0000"/>
                </a:solidFill>
                <a:latin typeface="Times New Roman"/>
                <a:cs typeface="Times New Roman"/>
              </a:rPr>
              <a:t>∑ = 305</a:t>
            </a:r>
          </a:p>
          <a:p>
            <a:r>
              <a:rPr lang="hr-HR" dirty="0">
                <a:latin typeface="Times New Roman"/>
                <a:cs typeface="Times New Roman"/>
              </a:rPr>
              <a:t>2</a:t>
            </a:r>
            <a:r>
              <a:rPr lang="hr-HR" baseline="30000" dirty="0">
                <a:latin typeface="Times New Roman"/>
                <a:cs typeface="Times New Roman"/>
              </a:rPr>
              <a:t>nd</a:t>
            </a:r>
            <a:r>
              <a:rPr lang="hr-HR" dirty="0">
                <a:latin typeface="Times New Roman"/>
                <a:cs typeface="Times New Roman"/>
              </a:rPr>
              <a:t> </a:t>
            </a:r>
            <a:r>
              <a:rPr lang="hr-HR" dirty="0" err="1">
                <a:latin typeface="Times New Roman"/>
                <a:cs typeface="Times New Roman"/>
              </a:rPr>
              <a:t>generation</a:t>
            </a:r>
            <a:r>
              <a:rPr lang="hr-HR" dirty="0">
                <a:latin typeface="Times New Roman"/>
                <a:cs typeface="Times New Roman"/>
              </a:rPr>
              <a:t> ∑ = 169</a:t>
            </a:r>
          </a:p>
          <a:p>
            <a:r>
              <a:rPr lang="hr-HR" dirty="0">
                <a:latin typeface="Times New Roman"/>
                <a:cs typeface="Times New Roman"/>
              </a:rPr>
              <a:t>3</a:t>
            </a:r>
            <a:r>
              <a:rPr lang="hr-HR" baseline="30000" dirty="0">
                <a:latin typeface="Times New Roman"/>
                <a:cs typeface="Times New Roman"/>
              </a:rPr>
              <a:t>rd</a:t>
            </a:r>
            <a:r>
              <a:rPr lang="hr-HR" dirty="0">
                <a:latin typeface="Times New Roman"/>
                <a:cs typeface="Times New Roman"/>
              </a:rPr>
              <a:t> </a:t>
            </a:r>
            <a:r>
              <a:rPr lang="hr-HR" dirty="0" err="1">
                <a:latin typeface="Times New Roman"/>
                <a:cs typeface="Times New Roman"/>
              </a:rPr>
              <a:t>generation</a:t>
            </a:r>
            <a:r>
              <a:rPr lang="hr-HR" dirty="0">
                <a:latin typeface="Times New Roman"/>
                <a:cs typeface="Times New Roman"/>
              </a:rPr>
              <a:t> ∑ = 47</a:t>
            </a:r>
            <a:endParaRPr lang="hr-HR" dirty="0"/>
          </a:p>
        </p:txBody>
      </p:sp>
      <p:pic>
        <p:nvPicPr>
          <p:cNvPr id="7" name="Slika 6" descr="dubr (2).jpg"/>
          <p:cNvPicPr>
            <a:picLocks noChangeAspect="1"/>
          </p:cNvPicPr>
          <p:nvPr/>
        </p:nvPicPr>
        <p:blipFill>
          <a:blip r:embed="rId3" cstate="print"/>
          <a:stretch>
            <a:fillRect/>
          </a:stretch>
        </p:blipFill>
        <p:spPr>
          <a:xfrm>
            <a:off x="1428728" y="714356"/>
            <a:ext cx="1214446" cy="1619260"/>
          </a:xfrm>
          <a:prstGeom prst="rect">
            <a:avLst/>
          </a:prstGeom>
        </p:spPr>
      </p:pic>
      <p:sp>
        <p:nvSpPr>
          <p:cNvPr id="10" name="Pravokutnik 9"/>
          <p:cNvSpPr/>
          <p:nvPr/>
        </p:nvSpPr>
        <p:spPr>
          <a:xfrm>
            <a:off x="3364302" y="1100118"/>
            <a:ext cx="1857388" cy="132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err="1"/>
              <a:t>Warning</a:t>
            </a:r>
            <a:r>
              <a:rPr lang="hr-HR" sz="1200" b="1" dirty="0"/>
              <a:t>: </a:t>
            </a:r>
            <a:r>
              <a:rPr lang="hr-HR" sz="1200" dirty="0" err="1"/>
              <a:t>Application</a:t>
            </a:r>
            <a:r>
              <a:rPr lang="hr-HR" sz="1200" dirty="0"/>
              <a:t> </a:t>
            </a:r>
            <a:r>
              <a:rPr lang="hr-HR" sz="1200" dirty="0" err="1"/>
              <a:t>of</a:t>
            </a:r>
            <a:r>
              <a:rPr lang="hr-HR" sz="1200" dirty="0"/>
              <a:t> </a:t>
            </a:r>
            <a:r>
              <a:rPr lang="hr-HR" sz="1200" dirty="0" err="1"/>
              <a:t>insecticide</a:t>
            </a:r>
            <a:r>
              <a:rPr lang="hr-HR" sz="1200" dirty="0"/>
              <a:t> </a:t>
            </a:r>
            <a:r>
              <a:rPr lang="hr-HR" sz="1200" dirty="0" err="1"/>
              <a:t>against</a:t>
            </a:r>
            <a:r>
              <a:rPr lang="hr-HR" sz="1200" dirty="0"/>
              <a:t> </a:t>
            </a:r>
            <a:r>
              <a:rPr lang="hr-HR" sz="1200" dirty="0" err="1"/>
              <a:t>European</a:t>
            </a:r>
            <a:r>
              <a:rPr lang="hr-HR" sz="1200" dirty="0"/>
              <a:t> </a:t>
            </a:r>
            <a:r>
              <a:rPr lang="hr-HR" sz="1200" dirty="0" err="1"/>
              <a:t>grapevine</a:t>
            </a:r>
            <a:r>
              <a:rPr lang="hr-HR" sz="1200" dirty="0"/>
              <a:t> </a:t>
            </a:r>
            <a:r>
              <a:rPr lang="hr-HR" sz="1200" dirty="0" err="1"/>
              <a:t>moth</a:t>
            </a:r>
            <a:r>
              <a:rPr lang="hr-HR" sz="1200" dirty="0"/>
              <a:t> is </a:t>
            </a:r>
            <a:r>
              <a:rPr lang="hr-HR" sz="1200" dirty="0" err="1"/>
              <a:t>needed</a:t>
            </a:r>
            <a:r>
              <a:rPr lang="hr-HR" sz="1200" dirty="0"/>
              <a:t> </a:t>
            </a:r>
            <a:r>
              <a:rPr lang="hr-HR" sz="1200" dirty="0" err="1"/>
              <a:t>due</a:t>
            </a:r>
            <a:r>
              <a:rPr lang="hr-HR" sz="1200" dirty="0"/>
              <a:t> to </a:t>
            </a:r>
            <a:r>
              <a:rPr lang="hr-HR" sz="1200" dirty="0" err="1"/>
              <a:t>the</a:t>
            </a:r>
            <a:r>
              <a:rPr lang="hr-HR" sz="1200" dirty="0"/>
              <a:t> </a:t>
            </a:r>
            <a:r>
              <a:rPr lang="hr-HR" sz="1200" dirty="0" err="1"/>
              <a:t>its</a:t>
            </a:r>
            <a:r>
              <a:rPr lang="hr-HR" sz="1200" dirty="0"/>
              <a:t> </a:t>
            </a:r>
            <a:r>
              <a:rPr lang="hr-HR" sz="1200" dirty="0" err="1"/>
              <a:t>high</a:t>
            </a:r>
            <a:r>
              <a:rPr lang="hr-HR" sz="1200" dirty="0"/>
              <a:t> </a:t>
            </a:r>
            <a:r>
              <a:rPr lang="hr-HR" sz="1200" dirty="0" err="1"/>
              <a:t>occurrence</a:t>
            </a:r>
            <a:r>
              <a:rPr lang="hr-HR" sz="1200" dirty="0"/>
              <a:t>  </a:t>
            </a:r>
            <a:r>
              <a:rPr lang="hr-HR" sz="1200" dirty="0" err="1"/>
              <a:t>in</a:t>
            </a:r>
            <a:r>
              <a:rPr lang="hr-HR" sz="1200" dirty="0"/>
              <a:t> </a:t>
            </a:r>
            <a:r>
              <a:rPr lang="hr-HR" sz="1200" dirty="0" err="1"/>
              <a:t>next</a:t>
            </a:r>
            <a:r>
              <a:rPr lang="hr-HR" sz="1200" dirty="0"/>
              <a:t>  10 to 12 </a:t>
            </a:r>
            <a:r>
              <a:rPr lang="hr-HR" sz="1200" dirty="0" err="1"/>
              <a:t>days</a:t>
            </a:r>
            <a:endParaRPr lang="hr-HR" sz="1200" dirty="0"/>
          </a:p>
        </p:txBody>
      </p:sp>
      <p:sp>
        <p:nvSpPr>
          <p:cNvPr id="11" name="Pravokutnik 10"/>
          <p:cNvSpPr/>
          <p:nvPr/>
        </p:nvSpPr>
        <p:spPr>
          <a:xfrm>
            <a:off x="5214942" y="714356"/>
            <a:ext cx="1857388" cy="107157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err="1">
                <a:solidFill>
                  <a:schemeClr val="bg1"/>
                </a:solidFill>
              </a:rPr>
              <a:t>Recommendation</a:t>
            </a:r>
            <a:r>
              <a:rPr lang="hr-HR" sz="1200" b="1" dirty="0">
                <a:solidFill>
                  <a:schemeClr val="bg1"/>
                </a:solidFill>
              </a:rPr>
              <a:t>: </a:t>
            </a:r>
            <a:r>
              <a:rPr lang="hr-HR" sz="1200" dirty="0" err="1">
                <a:solidFill>
                  <a:schemeClr val="bg1"/>
                </a:solidFill>
              </a:rPr>
              <a:t>Against</a:t>
            </a:r>
            <a:r>
              <a:rPr lang="hr-HR" sz="1200" dirty="0">
                <a:solidFill>
                  <a:schemeClr val="bg1"/>
                </a:solidFill>
              </a:rPr>
              <a:t> first </a:t>
            </a:r>
            <a:r>
              <a:rPr lang="hr-HR" sz="1200" dirty="0" err="1">
                <a:solidFill>
                  <a:schemeClr val="bg1"/>
                </a:solidFill>
              </a:rPr>
              <a:t>generation</a:t>
            </a:r>
            <a:r>
              <a:rPr lang="hr-HR" sz="1200" dirty="0">
                <a:solidFill>
                  <a:schemeClr val="bg1"/>
                </a:solidFill>
              </a:rPr>
              <a:t> </a:t>
            </a:r>
            <a:r>
              <a:rPr lang="hr-HR" sz="1200" dirty="0" err="1">
                <a:solidFill>
                  <a:schemeClr val="bg1"/>
                </a:solidFill>
              </a:rPr>
              <a:t>of</a:t>
            </a:r>
            <a:r>
              <a:rPr lang="hr-HR" sz="1200" dirty="0">
                <a:solidFill>
                  <a:schemeClr val="bg1"/>
                </a:solidFill>
              </a:rPr>
              <a:t> </a:t>
            </a:r>
            <a:r>
              <a:rPr lang="hr-HR" sz="1200" dirty="0" err="1">
                <a:solidFill>
                  <a:schemeClr val="bg1"/>
                </a:solidFill>
              </a:rPr>
              <a:t>grapevine</a:t>
            </a:r>
            <a:r>
              <a:rPr lang="hr-HR" sz="1200" dirty="0">
                <a:solidFill>
                  <a:schemeClr val="bg1"/>
                </a:solidFill>
              </a:rPr>
              <a:t> </a:t>
            </a:r>
            <a:r>
              <a:rPr lang="hr-HR" sz="1200" dirty="0" err="1">
                <a:solidFill>
                  <a:schemeClr val="bg1"/>
                </a:solidFill>
              </a:rPr>
              <a:t>moth</a:t>
            </a:r>
            <a:r>
              <a:rPr lang="hr-HR" sz="1200" dirty="0">
                <a:solidFill>
                  <a:schemeClr val="bg1"/>
                </a:solidFill>
              </a:rPr>
              <a:t> use (</a:t>
            </a:r>
            <a:r>
              <a:rPr lang="hr-HR" sz="1200" dirty="0" err="1">
                <a:solidFill>
                  <a:schemeClr val="bg1"/>
                </a:solidFill>
              </a:rPr>
              <a:t>Fastac</a:t>
            </a:r>
            <a:r>
              <a:rPr lang="hr-HR" sz="1200" dirty="0">
                <a:solidFill>
                  <a:schemeClr val="bg1"/>
                </a:solidFill>
              </a:rPr>
              <a:t> 10 EC, </a:t>
            </a:r>
            <a:r>
              <a:rPr lang="hr-HR" sz="1200" dirty="0" err="1">
                <a:solidFill>
                  <a:schemeClr val="bg1"/>
                </a:solidFill>
              </a:rPr>
              <a:t>Decis</a:t>
            </a:r>
            <a:r>
              <a:rPr lang="hr-HR" sz="1200" dirty="0">
                <a:solidFill>
                  <a:schemeClr val="bg1"/>
                </a:solidFill>
              </a:rPr>
              <a:t> 2,5 EC, </a:t>
            </a:r>
            <a:r>
              <a:rPr lang="hr-HR" sz="1200" dirty="0" err="1">
                <a:solidFill>
                  <a:schemeClr val="bg1"/>
                </a:solidFill>
              </a:rPr>
              <a:t>Karis</a:t>
            </a:r>
            <a:r>
              <a:rPr lang="hr-HR" sz="1200" dirty="0">
                <a:solidFill>
                  <a:schemeClr val="bg1"/>
                </a:solidFill>
              </a:rPr>
              <a:t> MC) </a:t>
            </a:r>
          </a:p>
        </p:txBody>
      </p:sp>
      <p:cxnSp>
        <p:nvCxnSpPr>
          <p:cNvPr id="13" name="Ravni poveznik sa strelicom 12"/>
          <p:cNvCxnSpPr/>
          <p:nvPr/>
        </p:nvCxnSpPr>
        <p:spPr>
          <a:xfrm>
            <a:off x="7143768" y="1214422"/>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Pravokutnik 13"/>
          <p:cNvSpPr/>
          <p:nvPr/>
        </p:nvSpPr>
        <p:spPr>
          <a:xfrm>
            <a:off x="7715272" y="928670"/>
            <a:ext cx="1285884"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dirty="0"/>
              <a:t>EXTENSION</a:t>
            </a:r>
          </a:p>
          <a:p>
            <a:pPr algn="ctr"/>
            <a:r>
              <a:rPr lang="hr-HR" sz="1200" dirty="0"/>
              <a:t>SERVICE</a:t>
            </a:r>
          </a:p>
        </p:txBody>
      </p:sp>
      <p:sp>
        <p:nvSpPr>
          <p:cNvPr id="15" name="TekstniOkvir 14"/>
          <p:cNvSpPr txBox="1"/>
          <p:nvPr/>
        </p:nvSpPr>
        <p:spPr>
          <a:xfrm>
            <a:off x="7143768" y="1000108"/>
            <a:ext cx="500066" cy="215444"/>
          </a:xfrm>
          <a:prstGeom prst="rect">
            <a:avLst/>
          </a:prstGeom>
          <a:noFill/>
        </p:spPr>
        <p:txBody>
          <a:bodyPr wrap="square" rtlCol="0">
            <a:spAutoFit/>
          </a:bodyPr>
          <a:lstStyle/>
          <a:p>
            <a:r>
              <a:rPr lang="hr-HR" sz="800" dirty="0"/>
              <a:t>e-mail</a:t>
            </a:r>
          </a:p>
        </p:txBody>
      </p:sp>
      <p:cxnSp>
        <p:nvCxnSpPr>
          <p:cNvPr id="17" name="Ravni poveznik sa strelicom 16"/>
          <p:cNvCxnSpPr/>
          <p:nvPr/>
        </p:nvCxnSpPr>
        <p:spPr>
          <a:xfrm rot="5400000">
            <a:off x="7500958" y="171448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Ravni poveznik sa strelicom 17"/>
          <p:cNvCxnSpPr/>
          <p:nvPr/>
        </p:nvCxnSpPr>
        <p:spPr>
          <a:xfrm rot="5400000">
            <a:off x="7858148" y="171448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Ravni poveznik sa strelicom 18"/>
          <p:cNvCxnSpPr/>
          <p:nvPr/>
        </p:nvCxnSpPr>
        <p:spPr>
          <a:xfrm rot="5400000">
            <a:off x="8143900" y="171448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Ravni poveznik sa strelicom 19"/>
          <p:cNvCxnSpPr/>
          <p:nvPr/>
        </p:nvCxnSpPr>
        <p:spPr>
          <a:xfrm rot="5400000">
            <a:off x="7715272" y="171448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kstniOkvir 20"/>
          <p:cNvSpPr txBox="1"/>
          <p:nvPr/>
        </p:nvSpPr>
        <p:spPr>
          <a:xfrm>
            <a:off x="7572396" y="2071678"/>
            <a:ext cx="1071570" cy="523220"/>
          </a:xfrm>
          <a:prstGeom prst="rect">
            <a:avLst/>
          </a:prstGeom>
          <a:noFill/>
        </p:spPr>
        <p:txBody>
          <a:bodyPr wrap="square" rtlCol="0">
            <a:spAutoFit/>
          </a:bodyPr>
          <a:lstStyle/>
          <a:p>
            <a:r>
              <a:rPr lang="hr-HR" sz="1400" dirty="0"/>
              <a:t>GROWERS/PRODUCERS</a:t>
            </a:r>
          </a:p>
        </p:txBody>
      </p:sp>
      <p:cxnSp>
        <p:nvCxnSpPr>
          <p:cNvPr id="22" name="Ravni poveznik sa strelicom 21"/>
          <p:cNvCxnSpPr/>
          <p:nvPr/>
        </p:nvCxnSpPr>
        <p:spPr>
          <a:xfrm rot="5400000">
            <a:off x="8358214" y="171448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367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eurograpevinemoth_lf-sm.jpg"/>
          <p:cNvPicPr>
            <a:picLocks noChangeAspect="1"/>
          </p:cNvPicPr>
          <p:nvPr/>
        </p:nvPicPr>
        <p:blipFill>
          <a:blip r:embed="rId2" cstate="print"/>
          <a:stretch>
            <a:fillRect/>
          </a:stretch>
        </p:blipFill>
        <p:spPr>
          <a:xfrm>
            <a:off x="138546" y="857232"/>
            <a:ext cx="8880764" cy="4932000"/>
          </a:xfrm>
          <a:prstGeom prst="rect">
            <a:avLst/>
          </a:prstGeom>
        </p:spPr>
      </p:pic>
    </p:spTree>
    <p:extLst>
      <p:ext uri="{BB962C8B-B14F-4D97-AF65-F5344CB8AC3E}">
        <p14:creationId xmlns:p14="http://schemas.microsoft.com/office/powerpoint/2010/main" val="329262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5359188"/>
          </a:xfrm>
          <a:prstGeom prst="rect">
            <a:avLst/>
          </a:prstGeom>
          <a:noFill/>
          <a:ln w="9525">
            <a:noFill/>
            <a:miter lim="800000"/>
            <a:headEnd/>
            <a:tailEnd/>
          </a:ln>
          <a:effectLst/>
        </p:spPr>
      </p:pic>
      <p:sp>
        <p:nvSpPr>
          <p:cNvPr id="5" name="TekstniOkvir 4"/>
          <p:cNvSpPr txBox="1"/>
          <p:nvPr/>
        </p:nvSpPr>
        <p:spPr>
          <a:xfrm>
            <a:off x="5857884" y="2214554"/>
            <a:ext cx="2286016" cy="246221"/>
          </a:xfrm>
          <a:prstGeom prst="rect">
            <a:avLst/>
          </a:prstGeom>
          <a:noFill/>
        </p:spPr>
        <p:txBody>
          <a:bodyPr wrap="square" rtlCol="0">
            <a:spAutoFit/>
          </a:bodyPr>
          <a:lstStyle/>
          <a:p>
            <a:r>
              <a:rPr lang="hr-HR" sz="1000" dirty="0"/>
              <a:t>2</a:t>
            </a:r>
            <a:r>
              <a:rPr lang="hr-HR" sz="1000" baseline="30000" dirty="0"/>
              <a:t>nd</a:t>
            </a:r>
            <a:r>
              <a:rPr lang="hr-HR" sz="1000" dirty="0"/>
              <a:t> </a:t>
            </a:r>
            <a:r>
              <a:rPr lang="hr-HR" sz="1000" dirty="0" err="1"/>
              <a:t>metoksifenozid</a:t>
            </a:r>
            <a:endParaRPr lang="hr-HR" sz="1000" dirty="0"/>
          </a:p>
        </p:txBody>
      </p:sp>
      <p:sp>
        <p:nvSpPr>
          <p:cNvPr id="6" name="TekstniOkvir 5"/>
          <p:cNvSpPr txBox="1"/>
          <p:nvPr/>
        </p:nvSpPr>
        <p:spPr>
          <a:xfrm>
            <a:off x="214282" y="5715016"/>
            <a:ext cx="8715436" cy="923330"/>
          </a:xfrm>
          <a:prstGeom prst="rect">
            <a:avLst/>
          </a:prstGeom>
          <a:noFill/>
        </p:spPr>
        <p:txBody>
          <a:bodyPr wrap="square" rtlCol="0">
            <a:spAutoFit/>
          </a:bodyPr>
          <a:lstStyle/>
          <a:p>
            <a:r>
              <a:rPr lang="hr-HR" dirty="0"/>
              <a:t>1</a:t>
            </a:r>
            <a:r>
              <a:rPr lang="hr-HR" baseline="30000" dirty="0"/>
              <a:t>st</a:t>
            </a:r>
            <a:r>
              <a:rPr lang="hr-HR" dirty="0"/>
              <a:t> </a:t>
            </a:r>
            <a:r>
              <a:rPr lang="hr-HR" dirty="0" err="1"/>
              <a:t>generation</a:t>
            </a:r>
            <a:r>
              <a:rPr lang="hr-HR" dirty="0"/>
              <a:t> </a:t>
            </a:r>
            <a:r>
              <a:rPr lang="hr-HR" dirty="0">
                <a:latin typeface="Times New Roman"/>
                <a:cs typeface="Times New Roman"/>
              </a:rPr>
              <a:t>∑ = 305</a:t>
            </a:r>
          </a:p>
          <a:p>
            <a:r>
              <a:rPr lang="hr-HR" dirty="0">
                <a:solidFill>
                  <a:srgbClr val="FF0000"/>
                </a:solidFill>
                <a:latin typeface="Times New Roman"/>
                <a:cs typeface="Times New Roman"/>
              </a:rPr>
              <a:t>2</a:t>
            </a:r>
            <a:r>
              <a:rPr lang="hr-HR" baseline="30000" dirty="0">
                <a:solidFill>
                  <a:srgbClr val="FF0000"/>
                </a:solidFill>
                <a:latin typeface="Times New Roman"/>
                <a:cs typeface="Times New Roman"/>
              </a:rPr>
              <a:t>nd</a:t>
            </a:r>
            <a:r>
              <a:rPr lang="hr-HR" dirty="0">
                <a:solidFill>
                  <a:srgbClr val="FF0000"/>
                </a:solidFill>
                <a:latin typeface="Times New Roman"/>
                <a:cs typeface="Times New Roman"/>
              </a:rPr>
              <a:t> </a:t>
            </a:r>
            <a:r>
              <a:rPr lang="hr-HR" dirty="0" err="1">
                <a:solidFill>
                  <a:srgbClr val="FF0000"/>
                </a:solidFill>
                <a:latin typeface="Times New Roman"/>
                <a:cs typeface="Times New Roman"/>
              </a:rPr>
              <a:t>generation</a:t>
            </a:r>
            <a:r>
              <a:rPr lang="hr-HR" dirty="0">
                <a:solidFill>
                  <a:srgbClr val="FF0000"/>
                </a:solidFill>
                <a:latin typeface="Times New Roman"/>
                <a:cs typeface="Times New Roman"/>
              </a:rPr>
              <a:t> ∑ = 169</a:t>
            </a:r>
          </a:p>
          <a:p>
            <a:r>
              <a:rPr lang="hr-HR" dirty="0">
                <a:latin typeface="Times New Roman"/>
                <a:cs typeface="Times New Roman"/>
              </a:rPr>
              <a:t>3</a:t>
            </a:r>
            <a:r>
              <a:rPr lang="hr-HR" baseline="30000" dirty="0">
                <a:latin typeface="Times New Roman"/>
                <a:cs typeface="Times New Roman"/>
              </a:rPr>
              <a:t>rd</a:t>
            </a:r>
            <a:r>
              <a:rPr lang="hr-HR" dirty="0">
                <a:latin typeface="Times New Roman"/>
                <a:cs typeface="Times New Roman"/>
              </a:rPr>
              <a:t> </a:t>
            </a:r>
            <a:r>
              <a:rPr lang="hr-HR" dirty="0" err="1">
                <a:latin typeface="Times New Roman"/>
                <a:cs typeface="Times New Roman"/>
              </a:rPr>
              <a:t>generation</a:t>
            </a:r>
            <a:r>
              <a:rPr lang="hr-HR" dirty="0">
                <a:latin typeface="Times New Roman"/>
                <a:cs typeface="Times New Roman"/>
              </a:rPr>
              <a:t> ∑ = 47</a:t>
            </a:r>
            <a:endParaRPr lang="hr-HR" dirty="0"/>
          </a:p>
        </p:txBody>
      </p:sp>
      <p:sp>
        <p:nvSpPr>
          <p:cNvPr id="10" name="Pravokutnik 9"/>
          <p:cNvSpPr/>
          <p:nvPr/>
        </p:nvSpPr>
        <p:spPr>
          <a:xfrm>
            <a:off x="2928926" y="714356"/>
            <a:ext cx="2286016" cy="1571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400" b="1" dirty="0" err="1">
                <a:solidFill>
                  <a:srgbClr val="FF0000"/>
                </a:solidFill>
              </a:rPr>
              <a:t>Warning</a:t>
            </a:r>
            <a:r>
              <a:rPr lang="hr-HR" sz="1400" b="1" dirty="0">
                <a:solidFill>
                  <a:srgbClr val="FF0000"/>
                </a:solidFill>
              </a:rPr>
              <a:t>: </a:t>
            </a:r>
            <a:r>
              <a:rPr lang="hr-HR" sz="1400" dirty="0" err="1"/>
              <a:t>Application</a:t>
            </a:r>
            <a:r>
              <a:rPr lang="hr-HR" sz="1400" dirty="0"/>
              <a:t> </a:t>
            </a:r>
            <a:r>
              <a:rPr lang="hr-HR" sz="1400" dirty="0" err="1"/>
              <a:t>of</a:t>
            </a:r>
            <a:r>
              <a:rPr lang="hr-HR" sz="1400" dirty="0"/>
              <a:t> </a:t>
            </a:r>
            <a:r>
              <a:rPr lang="hr-HR" sz="1400" dirty="0" err="1"/>
              <a:t>insecticide</a:t>
            </a:r>
            <a:r>
              <a:rPr lang="hr-HR" sz="1400" dirty="0"/>
              <a:t> </a:t>
            </a:r>
            <a:r>
              <a:rPr lang="hr-HR" sz="1400" dirty="0" err="1"/>
              <a:t>against</a:t>
            </a:r>
            <a:r>
              <a:rPr lang="hr-HR" sz="1400" dirty="0"/>
              <a:t> </a:t>
            </a:r>
            <a:r>
              <a:rPr lang="hr-HR" sz="1400" dirty="0" err="1"/>
              <a:t>European</a:t>
            </a:r>
            <a:r>
              <a:rPr lang="hr-HR" sz="1400" dirty="0"/>
              <a:t> </a:t>
            </a:r>
            <a:r>
              <a:rPr lang="hr-HR" sz="1400" dirty="0" err="1"/>
              <a:t>grapevine</a:t>
            </a:r>
            <a:r>
              <a:rPr lang="hr-HR" sz="1400" dirty="0"/>
              <a:t> </a:t>
            </a:r>
            <a:r>
              <a:rPr lang="hr-HR" sz="1400" dirty="0" err="1"/>
              <a:t>moth</a:t>
            </a:r>
            <a:r>
              <a:rPr lang="hr-HR" sz="1400" dirty="0"/>
              <a:t> is </a:t>
            </a:r>
            <a:r>
              <a:rPr lang="hr-HR" sz="1400" dirty="0" err="1"/>
              <a:t>needed</a:t>
            </a:r>
            <a:r>
              <a:rPr lang="hr-HR" sz="1400" dirty="0"/>
              <a:t> </a:t>
            </a:r>
            <a:r>
              <a:rPr lang="hr-HR" sz="1400" dirty="0" err="1"/>
              <a:t>due</a:t>
            </a:r>
            <a:r>
              <a:rPr lang="hr-HR" sz="1400" dirty="0"/>
              <a:t> to </a:t>
            </a:r>
            <a:r>
              <a:rPr lang="hr-HR" sz="1400" dirty="0" err="1"/>
              <a:t>the</a:t>
            </a:r>
            <a:r>
              <a:rPr lang="hr-HR" sz="1400" dirty="0"/>
              <a:t> </a:t>
            </a:r>
            <a:r>
              <a:rPr lang="hr-HR" sz="1400" dirty="0" err="1"/>
              <a:t>its</a:t>
            </a:r>
            <a:r>
              <a:rPr lang="hr-HR" sz="1400" dirty="0"/>
              <a:t> </a:t>
            </a:r>
            <a:r>
              <a:rPr lang="hr-HR" sz="1400" dirty="0" err="1"/>
              <a:t>high</a:t>
            </a:r>
            <a:r>
              <a:rPr lang="hr-HR" sz="1400" dirty="0"/>
              <a:t> </a:t>
            </a:r>
            <a:r>
              <a:rPr lang="hr-HR" sz="1400" dirty="0" err="1"/>
              <a:t>occurrence</a:t>
            </a:r>
            <a:r>
              <a:rPr lang="hr-HR" sz="1400" dirty="0"/>
              <a:t> </a:t>
            </a:r>
            <a:r>
              <a:rPr lang="hr-HR" sz="1400" dirty="0" err="1"/>
              <a:t>of</a:t>
            </a:r>
            <a:r>
              <a:rPr lang="hr-HR" sz="1400" dirty="0"/>
              <a:t> </a:t>
            </a:r>
            <a:r>
              <a:rPr lang="hr-HR" sz="1400" dirty="0" err="1"/>
              <a:t>in</a:t>
            </a:r>
            <a:r>
              <a:rPr lang="hr-HR" sz="1400" dirty="0"/>
              <a:t> </a:t>
            </a:r>
            <a:r>
              <a:rPr lang="hr-HR" sz="1400" dirty="0" err="1"/>
              <a:t>next</a:t>
            </a:r>
            <a:r>
              <a:rPr lang="hr-HR" sz="1400" dirty="0"/>
              <a:t> 10  </a:t>
            </a:r>
            <a:r>
              <a:rPr lang="hr-HR" sz="1400" dirty="0" err="1"/>
              <a:t>days</a:t>
            </a:r>
            <a:r>
              <a:rPr lang="hr-HR" sz="1400" dirty="0"/>
              <a:t>.</a:t>
            </a:r>
          </a:p>
        </p:txBody>
      </p:sp>
      <p:sp>
        <p:nvSpPr>
          <p:cNvPr id="11" name="Pravokutnik 10"/>
          <p:cNvSpPr/>
          <p:nvPr/>
        </p:nvSpPr>
        <p:spPr>
          <a:xfrm>
            <a:off x="5214942" y="714356"/>
            <a:ext cx="1928826" cy="14287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400" b="1" dirty="0" err="1">
                <a:solidFill>
                  <a:srgbClr val="FF0000"/>
                </a:solidFill>
              </a:rPr>
              <a:t>Recommendation</a:t>
            </a:r>
            <a:r>
              <a:rPr lang="hr-HR" sz="1400" b="1" dirty="0">
                <a:solidFill>
                  <a:srgbClr val="FF0000"/>
                </a:solidFill>
              </a:rPr>
              <a:t>: </a:t>
            </a:r>
            <a:r>
              <a:rPr lang="hr-HR" sz="1400" dirty="0" err="1">
                <a:solidFill>
                  <a:schemeClr val="bg1"/>
                </a:solidFill>
              </a:rPr>
              <a:t>Against</a:t>
            </a:r>
            <a:r>
              <a:rPr lang="hr-HR" sz="1400" dirty="0">
                <a:solidFill>
                  <a:schemeClr val="bg1"/>
                </a:solidFill>
              </a:rPr>
              <a:t> 2</a:t>
            </a:r>
            <a:r>
              <a:rPr lang="hr-HR" sz="1400" baseline="30000" dirty="0">
                <a:solidFill>
                  <a:schemeClr val="bg1"/>
                </a:solidFill>
              </a:rPr>
              <a:t>nd</a:t>
            </a:r>
            <a:r>
              <a:rPr lang="hr-HR" sz="1400" dirty="0">
                <a:solidFill>
                  <a:schemeClr val="bg1"/>
                </a:solidFill>
              </a:rPr>
              <a:t> </a:t>
            </a:r>
            <a:r>
              <a:rPr lang="hr-HR" sz="1400" dirty="0" err="1">
                <a:solidFill>
                  <a:schemeClr val="bg1"/>
                </a:solidFill>
              </a:rPr>
              <a:t>generation</a:t>
            </a:r>
            <a:r>
              <a:rPr lang="hr-HR" sz="1400" dirty="0">
                <a:solidFill>
                  <a:schemeClr val="bg1"/>
                </a:solidFill>
              </a:rPr>
              <a:t> </a:t>
            </a:r>
            <a:r>
              <a:rPr lang="hr-HR" sz="1400" dirty="0" err="1">
                <a:solidFill>
                  <a:schemeClr val="bg1"/>
                </a:solidFill>
              </a:rPr>
              <a:t>of</a:t>
            </a:r>
            <a:r>
              <a:rPr lang="hr-HR" sz="1400" dirty="0">
                <a:solidFill>
                  <a:schemeClr val="bg1"/>
                </a:solidFill>
              </a:rPr>
              <a:t> </a:t>
            </a:r>
            <a:r>
              <a:rPr lang="hr-HR" sz="1400" dirty="0" err="1">
                <a:solidFill>
                  <a:schemeClr val="bg1"/>
                </a:solidFill>
              </a:rPr>
              <a:t>grapevine</a:t>
            </a:r>
            <a:r>
              <a:rPr lang="hr-HR" sz="1400" dirty="0">
                <a:solidFill>
                  <a:schemeClr val="bg1"/>
                </a:solidFill>
              </a:rPr>
              <a:t> </a:t>
            </a:r>
            <a:r>
              <a:rPr lang="hr-HR" sz="1400" dirty="0" err="1">
                <a:solidFill>
                  <a:schemeClr val="bg1"/>
                </a:solidFill>
              </a:rPr>
              <a:t>moth</a:t>
            </a:r>
            <a:r>
              <a:rPr lang="hr-HR" sz="1400" dirty="0">
                <a:solidFill>
                  <a:schemeClr val="bg1"/>
                </a:solidFill>
              </a:rPr>
              <a:t> use (</a:t>
            </a:r>
            <a:r>
              <a:rPr lang="hr-HR" sz="1400" dirty="0" err="1">
                <a:solidFill>
                  <a:schemeClr val="bg1"/>
                </a:solidFill>
              </a:rPr>
              <a:t>Runner</a:t>
            </a:r>
            <a:r>
              <a:rPr lang="hr-HR" sz="1400" dirty="0">
                <a:solidFill>
                  <a:schemeClr val="bg1"/>
                </a:solidFill>
              </a:rPr>
              <a:t> 240 SC, </a:t>
            </a:r>
            <a:r>
              <a:rPr lang="hr-HR" sz="1400" dirty="0" err="1">
                <a:solidFill>
                  <a:schemeClr val="bg1"/>
                </a:solidFill>
              </a:rPr>
              <a:t>Mimic</a:t>
            </a:r>
            <a:r>
              <a:rPr lang="hr-HR" sz="1400" dirty="0">
                <a:solidFill>
                  <a:schemeClr val="bg1"/>
                </a:solidFill>
              </a:rPr>
              <a:t> </a:t>
            </a:r>
            <a:r>
              <a:rPr lang="hr-HR" sz="1400" dirty="0" err="1">
                <a:solidFill>
                  <a:schemeClr val="bg1"/>
                </a:solidFill>
              </a:rPr>
              <a:t>SC</a:t>
            </a:r>
            <a:r>
              <a:rPr lang="hr-HR" sz="1400" dirty="0">
                <a:solidFill>
                  <a:schemeClr val="bg1"/>
                </a:solidFill>
              </a:rPr>
              <a:t>, </a:t>
            </a:r>
            <a:r>
              <a:rPr lang="hr-HR" sz="1400" dirty="0" err="1">
                <a:solidFill>
                  <a:schemeClr val="bg1"/>
                </a:solidFill>
              </a:rPr>
              <a:t>Insegar</a:t>
            </a:r>
            <a:r>
              <a:rPr lang="hr-HR" sz="1400" dirty="0">
                <a:solidFill>
                  <a:schemeClr val="bg1"/>
                </a:solidFill>
              </a:rPr>
              <a:t> 25 WP,  </a:t>
            </a:r>
            <a:r>
              <a:rPr lang="hr-HR" sz="1400" dirty="0" err="1">
                <a:solidFill>
                  <a:schemeClr val="bg1"/>
                </a:solidFill>
              </a:rPr>
              <a:t>Affirm</a:t>
            </a:r>
            <a:r>
              <a:rPr lang="hr-HR" sz="1400" dirty="0">
                <a:solidFill>
                  <a:schemeClr val="bg1"/>
                </a:solidFill>
              </a:rPr>
              <a:t> SG ) </a:t>
            </a:r>
          </a:p>
        </p:txBody>
      </p:sp>
      <p:cxnSp>
        <p:nvCxnSpPr>
          <p:cNvPr id="13" name="Ravni poveznik sa strelicom 12"/>
          <p:cNvCxnSpPr/>
          <p:nvPr/>
        </p:nvCxnSpPr>
        <p:spPr>
          <a:xfrm>
            <a:off x="7143768" y="1214422"/>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Pravokutnik 13"/>
          <p:cNvSpPr/>
          <p:nvPr/>
        </p:nvSpPr>
        <p:spPr>
          <a:xfrm>
            <a:off x="7715272" y="928670"/>
            <a:ext cx="1285884"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dirty="0"/>
              <a:t>EXTENSION</a:t>
            </a:r>
          </a:p>
          <a:p>
            <a:pPr algn="ctr"/>
            <a:r>
              <a:rPr lang="hr-HR" sz="1200" dirty="0"/>
              <a:t>SERVICE</a:t>
            </a:r>
          </a:p>
        </p:txBody>
      </p:sp>
      <p:sp>
        <p:nvSpPr>
          <p:cNvPr id="15" name="TekstniOkvir 14"/>
          <p:cNvSpPr txBox="1"/>
          <p:nvPr/>
        </p:nvSpPr>
        <p:spPr>
          <a:xfrm>
            <a:off x="7143768" y="1000108"/>
            <a:ext cx="500066" cy="215444"/>
          </a:xfrm>
          <a:prstGeom prst="rect">
            <a:avLst/>
          </a:prstGeom>
          <a:noFill/>
        </p:spPr>
        <p:txBody>
          <a:bodyPr wrap="square" rtlCol="0">
            <a:spAutoFit/>
          </a:bodyPr>
          <a:lstStyle/>
          <a:p>
            <a:r>
              <a:rPr lang="hr-HR" sz="800" dirty="0"/>
              <a:t>e-mail</a:t>
            </a:r>
          </a:p>
        </p:txBody>
      </p:sp>
      <p:cxnSp>
        <p:nvCxnSpPr>
          <p:cNvPr id="17" name="Ravni poveznik sa strelicom 16"/>
          <p:cNvCxnSpPr/>
          <p:nvPr/>
        </p:nvCxnSpPr>
        <p:spPr>
          <a:xfrm rot="5400000">
            <a:off x="7500958" y="171448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Ravni poveznik sa strelicom 17"/>
          <p:cNvCxnSpPr/>
          <p:nvPr/>
        </p:nvCxnSpPr>
        <p:spPr>
          <a:xfrm rot="5400000">
            <a:off x="7858148" y="171448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Ravni poveznik sa strelicom 18"/>
          <p:cNvCxnSpPr/>
          <p:nvPr/>
        </p:nvCxnSpPr>
        <p:spPr>
          <a:xfrm rot="5400000">
            <a:off x="8143900" y="171448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Ravni poveznik sa strelicom 19"/>
          <p:cNvCxnSpPr/>
          <p:nvPr/>
        </p:nvCxnSpPr>
        <p:spPr>
          <a:xfrm rot="5400000">
            <a:off x="7715272" y="171448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kstniOkvir 20"/>
          <p:cNvSpPr txBox="1"/>
          <p:nvPr/>
        </p:nvSpPr>
        <p:spPr>
          <a:xfrm>
            <a:off x="7572396" y="2071678"/>
            <a:ext cx="1071570" cy="523220"/>
          </a:xfrm>
          <a:prstGeom prst="rect">
            <a:avLst/>
          </a:prstGeom>
          <a:noFill/>
        </p:spPr>
        <p:txBody>
          <a:bodyPr wrap="square" rtlCol="0">
            <a:spAutoFit/>
          </a:bodyPr>
          <a:lstStyle/>
          <a:p>
            <a:r>
              <a:rPr lang="hr-HR" sz="1400" dirty="0"/>
              <a:t>GROWERS/PRODUCERS</a:t>
            </a:r>
          </a:p>
        </p:txBody>
      </p:sp>
      <p:cxnSp>
        <p:nvCxnSpPr>
          <p:cNvPr id="22" name="Ravni poveznik sa strelicom 21"/>
          <p:cNvCxnSpPr/>
          <p:nvPr/>
        </p:nvCxnSpPr>
        <p:spPr>
          <a:xfrm rot="5400000">
            <a:off x="8358214" y="171448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00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vrgorac 2009 (16).JPG"/>
          <p:cNvPicPr>
            <a:picLocks noChangeAspect="1"/>
          </p:cNvPicPr>
          <p:nvPr/>
        </p:nvPicPr>
        <p:blipFill>
          <a:blip r:embed="rId2" cstate="print"/>
          <a:stretch>
            <a:fillRect/>
          </a:stretch>
        </p:blipFill>
        <p:spPr>
          <a:xfrm>
            <a:off x="641926" y="498765"/>
            <a:ext cx="7740074" cy="5805056"/>
          </a:xfrm>
          <a:prstGeom prst="rect">
            <a:avLst/>
          </a:prstGeom>
        </p:spPr>
      </p:pic>
      <p:sp>
        <p:nvSpPr>
          <p:cNvPr id="4" name="Zaobljeni pravokutnik 3"/>
          <p:cNvSpPr/>
          <p:nvPr/>
        </p:nvSpPr>
        <p:spPr>
          <a:xfrm>
            <a:off x="1191492" y="748145"/>
            <a:ext cx="2632364" cy="928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BA" sz="2400" dirty="0"/>
              <a:t>P</a:t>
            </a:r>
            <a:r>
              <a:rPr lang="en-US" sz="2400" dirty="0" err="1"/>
              <a:t>rognostic</a:t>
            </a:r>
            <a:r>
              <a:rPr lang="en-US" sz="2400" dirty="0"/>
              <a:t> models for plant diseases</a:t>
            </a:r>
            <a:endParaRPr lang="hr-BA" sz="2400" dirty="0"/>
          </a:p>
        </p:txBody>
      </p:sp>
    </p:spTree>
    <p:extLst>
      <p:ext uri="{BB962C8B-B14F-4D97-AF65-F5344CB8AC3E}">
        <p14:creationId xmlns:p14="http://schemas.microsoft.com/office/powerpoint/2010/main" val="4292576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9942" y="186300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a:latin typeface="Gill Sans MT" panose="020B0502020104020203" pitchFamily="34" charset="0"/>
            </a:endParaRPr>
          </a:p>
        </p:txBody>
      </p:sp>
      <p:pic>
        <p:nvPicPr>
          <p:cNvPr id="5" name="Slika 1" descr="Plasmopara11.jpg"/>
          <p:cNvPicPr>
            <a:picLocks noChangeAspect="1"/>
          </p:cNvPicPr>
          <p:nvPr/>
        </p:nvPicPr>
        <p:blipFill>
          <a:blip r:embed="rId2" cstate="print"/>
          <a:srcRect/>
          <a:stretch>
            <a:fillRect/>
          </a:stretch>
        </p:blipFill>
        <p:spPr bwMode="auto">
          <a:xfrm>
            <a:off x="716925" y="430357"/>
            <a:ext cx="7886700" cy="5915025"/>
          </a:xfrm>
          <a:prstGeom prst="rect">
            <a:avLst/>
          </a:prstGeom>
          <a:noFill/>
          <a:ln w="9525">
            <a:noFill/>
            <a:miter lim="800000"/>
            <a:headEnd/>
            <a:tailEnd/>
          </a:ln>
        </p:spPr>
      </p:pic>
      <p:sp>
        <p:nvSpPr>
          <p:cNvPr id="4" name="Elipsa 3"/>
          <p:cNvSpPr/>
          <p:nvPr/>
        </p:nvSpPr>
        <p:spPr>
          <a:xfrm>
            <a:off x="959224" y="1013012"/>
            <a:ext cx="2142564" cy="717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400" dirty="0" err="1"/>
              <a:t>Downy</a:t>
            </a:r>
            <a:r>
              <a:rPr lang="hr-HR" sz="1400" dirty="0"/>
              <a:t> </a:t>
            </a:r>
            <a:r>
              <a:rPr lang="hr-HR" sz="1400" dirty="0" err="1"/>
              <a:t>mildew</a:t>
            </a:r>
            <a:r>
              <a:rPr lang="hr-HR" sz="1400" dirty="0"/>
              <a:t> </a:t>
            </a:r>
            <a:r>
              <a:rPr lang="hr-HR" sz="1400" dirty="0" err="1"/>
              <a:t>of</a:t>
            </a:r>
            <a:r>
              <a:rPr lang="hr-HR" sz="1400" dirty="0"/>
              <a:t> </a:t>
            </a:r>
            <a:r>
              <a:rPr lang="hr-HR" sz="1400" dirty="0" err="1"/>
              <a:t>grapevines</a:t>
            </a:r>
            <a:endParaRPr lang="hr-HR" sz="1400" dirty="0"/>
          </a:p>
        </p:txBody>
      </p:sp>
    </p:spTree>
    <p:extLst>
      <p:ext uri="{BB962C8B-B14F-4D97-AF65-F5344CB8AC3E}">
        <p14:creationId xmlns:p14="http://schemas.microsoft.com/office/powerpoint/2010/main" val="3582038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IMG_0388.JPG"/>
          <p:cNvPicPr>
            <a:picLocks noChangeAspect="1"/>
          </p:cNvPicPr>
          <p:nvPr/>
        </p:nvPicPr>
        <p:blipFill>
          <a:blip r:embed="rId2" cstate="print"/>
          <a:stretch>
            <a:fillRect/>
          </a:stretch>
        </p:blipFill>
        <p:spPr>
          <a:xfrm>
            <a:off x="824162" y="573743"/>
            <a:ext cx="7604496" cy="5703372"/>
          </a:xfrm>
          <a:prstGeom prst="rect">
            <a:avLst/>
          </a:prstGeom>
        </p:spPr>
      </p:pic>
      <p:sp>
        <p:nvSpPr>
          <p:cNvPr id="4" name="Elipsa 3"/>
          <p:cNvSpPr/>
          <p:nvPr/>
        </p:nvSpPr>
        <p:spPr>
          <a:xfrm>
            <a:off x="977154" y="1147483"/>
            <a:ext cx="2142564" cy="717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400" dirty="0" err="1"/>
              <a:t>Downy</a:t>
            </a:r>
            <a:r>
              <a:rPr lang="hr-HR" sz="1400" dirty="0"/>
              <a:t> </a:t>
            </a:r>
            <a:r>
              <a:rPr lang="hr-HR" sz="1400" dirty="0" err="1"/>
              <a:t>mildew</a:t>
            </a:r>
            <a:r>
              <a:rPr lang="hr-HR" sz="1400" dirty="0"/>
              <a:t> </a:t>
            </a:r>
            <a:r>
              <a:rPr lang="hr-HR" sz="1400" dirty="0" err="1"/>
              <a:t>of</a:t>
            </a:r>
            <a:r>
              <a:rPr lang="hr-HR" sz="1400" dirty="0"/>
              <a:t> </a:t>
            </a:r>
            <a:r>
              <a:rPr lang="hr-HR" sz="1400" dirty="0" err="1"/>
              <a:t>grapevines</a:t>
            </a:r>
            <a:endParaRPr lang="hr-HR" sz="1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9942" y="186300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a:latin typeface="Gill Sans MT" panose="020B0502020104020203" pitchFamily="34" charset="0"/>
            </a:endParaRPr>
          </a:p>
        </p:txBody>
      </p:sp>
      <p:pic>
        <p:nvPicPr>
          <p:cNvPr id="4" name="Slika 3" descr="plamac-jozo (13).JPG"/>
          <p:cNvPicPr>
            <a:picLocks noChangeAspect="1"/>
          </p:cNvPicPr>
          <p:nvPr/>
        </p:nvPicPr>
        <p:blipFill>
          <a:blip r:embed="rId2" cstate="print"/>
          <a:stretch>
            <a:fillRect/>
          </a:stretch>
        </p:blipFill>
        <p:spPr>
          <a:xfrm>
            <a:off x="619942" y="384355"/>
            <a:ext cx="7855527" cy="5877912"/>
          </a:xfrm>
          <a:prstGeom prst="rect">
            <a:avLst/>
          </a:prstGeom>
        </p:spPr>
      </p:pic>
      <p:cxnSp>
        <p:nvCxnSpPr>
          <p:cNvPr id="5" name="Ravni poveznik sa strelicom 4"/>
          <p:cNvCxnSpPr/>
          <p:nvPr/>
        </p:nvCxnSpPr>
        <p:spPr>
          <a:xfrm rot="10800000" flipV="1">
            <a:off x="3491769" y="1260316"/>
            <a:ext cx="1857388" cy="92869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Ravni poveznik sa strelicom 5"/>
          <p:cNvCxnSpPr/>
          <p:nvPr/>
        </p:nvCxnSpPr>
        <p:spPr>
          <a:xfrm rot="16200000" flipH="1">
            <a:off x="4349025" y="2260448"/>
            <a:ext cx="2214578" cy="21431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kstniOkvir 6"/>
          <p:cNvSpPr txBox="1"/>
          <p:nvPr/>
        </p:nvSpPr>
        <p:spPr>
          <a:xfrm>
            <a:off x="3786182" y="428604"/>
            <a:ext cx="4071966" cy="707886"/>
          </a:xfrm>
          <a:prstGeom prst="rect">
            <a:avLst/>
          </a:prstGeom>
          <a:noFill/>
        </p:spPr>
        <p:txBody>
          <a:bodyPr wrap="square" rtlCol="0">
            <a:spAutoFit/>
          </a:bodyPr>
          <a:lstStyle/>
          <a:p>
            <a:pPr algn="ctr"/>
            <a:r>
              <a:rPr lang="hr-HR" sz="2000" dirty="0" err="1"/>
              <a:t>Oilspot</a:t>
            </a:r>
            <a:r>
              <a:rPr lang="hr-HR" sz="2000" dirty="0"/>
              <a:t> </a:t>
            </a:r>
            <a:r>
              <a:rPr lang="hr-HR" sz="2000" dirty="0" err="1"/>
              <a:t>coused</a:t>
            </a:r>
            <a:r>
              <a:rPr lang="hr-HR" sz="2000" dirty="0"/>
              <a:t> </a:t>
            </a:r>
            <a:r>
              <a:rPr lang="hr-HR" sz="2000" dirty="0" err="1"/>
              <a:t>by</a:t>
            </a:r>
            <a:r>
              <a:rPr lang="hr-HR" sz="2000" dirty="0"/>
              <a:t> </a:t>
            </a:r>
            <a:r>
              <a:rPr lang="hr-HR" sz="2000" i="1" dirty="0" err="1"/>
              <a:t>Plasmopara</a:t>
            </a:r>
            <a:r>
              <a:rPr lang="hr-HR" sz="2000" i="1" dirty="0"/>
              <a:t> </a:t>
            </a:r>
            <a:r>
              <a:rPr lang="hr-HR" sz="2000" i="1" dirty="0" err="1"/>
              <a:t>viticola</a:t>
            </a:r>
            <a:endParaRPr lang="hr-HR" sz="2000" i="1" dirty="0"/>
          </a:p>
        </p:txBody>
      </p:sp>
    </p:spTree>
    <p:extLst>
      <p:ext uri="{BB962C8B-B14F-4D97-AF65-F5344CB8AC3E}">
        <p14:creationId xmlns:p14="http://schemas.microsoft.com/office/powerpoint/2010/main" val="1643732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1" descr="IMG_0288.jpg"/>
          <p:cNvPicPr>
            <a:picLocks noChangeAspect="1"/>
          </p:cNvPicPr>
          <p:nvPr/>
        </p:nvPicPr>
        <p:blipFill>
          <a:blip r:embed="rId2" cstate="print"/>
          <a:srcRect/>
          <a:stretch>
            <a:fillRect/>
          </a:stretch>
        </p:blipFill>
        <p:spPr bwMode="auto">
          <a:xfrm>
            <a:off x="526473" y="363681"/>
            <a:ext cx="7980217" cy="5985163"/>
          </a:xfrm>
          <a:prstGeom prst="rect">
            <a:avLst/>
          </a:prstGeom>
          <a:noFill/>
          <a:ln w="9525">
            <a:noFill/>
            <a:miter lim="800000"/>
            <a:headEnd/>
            <a:tailEnd/>
          </a:ln>
        </p:spPr>
      </p:pic>
      <p:sp>
        <p:nvSpPr>
          <p:cNvPr id="4" name="Pravokutnik 2"/>
          <p:cNvSpPr>
            <a:spLocks noChangeArrowheads="1"/>
          </p:cNvSpPr>
          <p:nvPr/>
        </p:nvSpPr>
        <p:spPr bwMode="auto">
          <a:xfrm>
            <a:off x="830408" y="519114"/>
            <a:ext cx="3500438" cy="357167"/>
          </a:xfrm>
          <a:prstGeom prst="rect">
            <a:avLst/>
          </a:prstGeom>
          <a:solidFill>
            <a:schemeClr val="accent1"/>
          </a:solidFill>
          <a:ln w="9525" algn="ctr">
            <a:solidFill>
              <a:schemeClr val="tx1"/>
            </a:solidFill>
            <a:round/>
            <a:headEnd/>
            <a:tailEnd/>
          </a:ln>
        </p:spPr>
        <p:txBody>
          <a:bodyPr/>
          <a:lstStyle/>
          <a:p>
            <a:r>
              <a:rPr lang="hr-HR" dirty="0" err="1"/>
              <a:t>Sporulation</a:t>
            </a:r>
            <a:r>
              <a:rPr lang="hr-HR" dirty="0"/>
              <a:t> </a:t>
            </a:r>
            <a:r>
              <a:rPr lang="hr-HR" dirty="0" err="1"/>
              <a:t>of</a:t>
            </a:r>
            <a:r>
              <a:rPr lang="hr-HR" dirty="0"/>
              <a:t> </a:t>
            </a:r>
            <a:r>
              <a:rPr lang="hr-HR" i="1" dirty="0" err="1"/>
              <a:t>Plasmopara</a:t>
            </a:r>
            <a:r>
              <a:rPr lang="hr-HR" i="1" dirty="0"/>
              <a:t> </a:t>
            </a:r>
            <a:r>
              <a:rPr lang="hr-HR" i="1" dirty="0" err="1"/>
              <a:t>viticola</a:t>
            </a:r>
            <a:endParaRPr lang="hr-HR" i="1" dirty="0"/>
          </a:p>
        </p:txBody>
      </p:sp>
      <p:cxnSp>
        <p:nvCxnSpPr>
          <p:cNvPr id="5" name="Ravni poveznik sa strelicom 4"/>
          <p:cNvCxnSpPr/>
          <p:nvPr/>
        </p:nvCxnSpPr>
        <p:spPr>
          <a:xfrm>
            <a:off x="2580627" y="876281"/>
            <a:ext cx="2420001" cy="391004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Ravni poveznik sa strelicom 6"/>
          <p:cNvCxnSpPr/>
          <p:nvPr/>
        </p:nvCxnSpPr>
        <p:spPr>
          <a:xfrm rot="16200000" flipH="1">
            <a:off x="1401900" y="2055008"/>
            <a:ext cx="2928958" cy="57150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457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plamac-jozo (6).JPG"/>
          <p:cNvPicPr>
            <a:picLocks noChangeAspect="1"/>
          </p:cNvPicPr>
          <p:nvPr/>
        </p:nvPicPr>
        <p:blipFill rotWithShape="1">
          <a:blip r:embed="rId2" cstate="print"/>
          <a:srcRect t="5480"/>
          <a:stretch/>
        </p:blipFill>
        <p:spPr>
          <a:xfrm>
            <a:off x="4696690" y="395922"/>
            <a:ext cx="4197928" cy="2968993"/>
          </a:xfrm>
          <a:prstGeom prst="rect">
            <a:avLst/>
          </a:prstGeom>
        </p:spPr>
      </p:pic>
      <p:pic>
        <p:nvPicPr>
          <p:cNvPr id="5" name="Slika 4" descr="plamac-jozo.JPG"/>
          <p:cNvPicPr>
            <a:picLocks noChangeAspect="1"/>
          </p:cNvPicPr>
          <p:nvPr/>
        </p:nvPicPr>
        <p:blipFill rotWithShape="1">
          <a:blip r:embed="rId3" cstate="print"/>
          <a:srcRect t="6238"/>
          <a:stretch/>
        </p:blipFill>
        <p:spPr>
          <a:xfrm>
            <a:off x="4696690" y="3394364"/>
            <a:ext cx="4197928" cy="2945158"/>
          </a:xfrm>
          <a:prstGeom prst="rect">
            <a:avLst/>
          </a:prstGeom>
        </p:spPr>
      </p:pic>
      <p:pic>
        <p:nvPicPr>
          <p:cNvPr id="6" name="Slika 5" descr="plamac-jozo (25).JPG"/>
          <p:cNvPicPr>
            <a:picLocks noChangeAspect="1"/>
          </p:cNvPicPr>
          <p:nvPr/>
        </p:nvPicPr>
        <p:blipFill>
          <a:blip r:embed="rId4" cstate="print"/>
          <a:stretch>
            <a:fillRect/>
          </a:stretch>
        </p:blipFill>
        <p:spPr>
          <a:xfrm>
            <a:off x="124691" y="395922"/>
            <a:ext cx="4447309" cy="5943600"/>
          </a:xfrm>
          <a:prstGeom prst="rect">
            <a:avLst/>
          </a:prstGeom>
        </p:spPr>
      </p:pic>
    </p:spTree>
    <p:extLst>
      <p:ext uri="{BB962C8B-B14F-4D97-AF65-F5344CB8AC3E}">
        <p14:creationId xmlns:p14="http://schemas.microsoft.com/office/powerpoint/2010/main" val="1857999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đono,24.08.2014 (25).jpg"/>
          <p:cNvPicPr>
            <a:picLocks noChangeAspect="1"/>
          </p:cNvPicPr>
          <p:nvPr/>
        </p:nvPicPr>
        <p:blipFill>
          <a:blip r:embed="rId2" cstate="print"/>
          <a:stretch>
            <a:fillRect/>
          </a:stretch>
        </p:blipFill>
        <p:spPr>
          <a:xfrm>
            <a:off x="457200" y="387927"/>
            <a:ext cx="7938655" cy="5953991"/>
          </a:xfrm>
          <a:prstGeom prst="rect">
            <a:avLst/>
          </a:prstGeom>
        </p:spPr>
      </p:pic>
      <p:graphicFrame>
        <p:nvGraphicFramePr>
          <p:cNvPr id="5" name="Tablica 4"/>
          <p:cNvGraphicFramePr>
            <a:graphicFrameLocks noGrp="1"/>
          </p:cNvGraphicFramePr>
          <p:nvPr>
            <p:extLst>
              <p:ext uri="{D42A27DB-BD31-4B8C-83A1-F6EECF244321}">
                <p14:modId xmlns:p14="http://schemas.microsoft.com/office/powerpoint/2010/main" val="2866654969"/>
              </p:ext>
            </p:extLst>
          </p:nvPr>
        </p:nvGraphicFramePr>
        <p:xfrm>
          <a:off x="5992099" y="688812"/>
          <a:ext cx="2928958" cy="2857520"/>
        </p:xfrm>
        <a:graphic>
          <a:graphicData uri="http://schemas.openxmlformats.org/drawingml/2006/table">
            <a:tbl>
              <a:tblPr firstRow="1" bandRow="1">
                <a:tableStyleId>{5C22544A-7EE6-4342-B048-85BDC9FD1C3A}</a:tableStyleId>
              </a:tblPr>
              <a:tblGrid>
                <a:gridCol w="1285884">
                  <a:extLst>
                    <a:ext uri="{9D8B030D-6E8A-4147-A177-3AD203B41FA5}">
                      <a16:colId xmlns:a16="http://schemas.microsoft.com/office/drawing/2014/main" val="20000"/>
                    </a:ext>
                  </a:extLst>
                </a:gridCol>
                <a:gridCol w="1643074">
                  <a:extLst>
                    <a:ext uri="{9D8B030D-6E8A-4147-A177-3AD203B41FA5}">
                      <a16:colId xmlns:a16="http://schemas.microsoft.com/office/drawing/2014/main" val="20001"/>
                    </a:ext>
                  </a:extLst>
                </a:gridCol>
              </a:tblGrid>
              <a:tr h="357190">
                <a:tc>
                  <a:txBody>
                    <a:bodyPr/>
                    <a:lstStyle/>
                    <a:p>
                      <a:pPr algn="ctr"/>
                      <a:r>
                        <a:rPr lang="hr-HR" sz="1400" dirty="0"/>
                        <a:t>Mjesec</a:t>
                      </a:r>
                    </a:p>
                  </a:txBody>
                  <a:tcPr anchor="ctr"/>
                </a:tc>
                <a:tc>
                  <a:txBody>
                    <a:bodyPr/>
                    <a:lstStyle/>
                    <a:p>
                      <a:pPr algn="ctr"/>
                      <a:r>
                        <a:rPr lang="hr-HR" sz="1400" dirty="0" err="1"/>
                        <a:t>Precipitation</a:t>
                      </a:r>
                      <a:endParaRPr lang="hr-HR" sz="1400" dirty="0"/>
                    </a:p>
                  </a:txBody>
                  <a:tcPr anchor="ctr"/>
                </a:tc>
                <a:extLst>
                  <a:ext uri="{0D108BD9-81ED-4DB2-BD59-A6C34878D82A}">
                    <a16:rowId xmlns:a16="http://schemas.microsoft.com/office/drawing/2014/main" val="10000"/>
                  </a:ext>
                </a:extLst>
              </a:tr>
              <a:tr h="357190">
                <a:tc>
                  <a:txBody>
                    <a:bodyPr/>
                    <a:lstStyle/>
                    <a:p>
                      <a:pPr algn="ctr"/>
                      <a:r>
                        <a:rPr lang="hr-HR" sz="1400" dirty="0"/>
                        <a:t>April</a:t>
                      </a:r>
                    </a:p>
                  </a:txBody>
                  <a:tcPr anchor="ctr"/>
                </a:tc>
                <a:tc>
                  <a:txBody>
                    <a:bodyPr/>
                    <a:lstStyle/>
                    <a:p>
                      <a:pPr algn="ctr"/>
                      <a:r>
                        <a:rPr lang="hr-HR" sz="1400" dirty="0"/>
                        <a:t>143,1 l/m</a:t>
                      </a:r>
                      <a:r>
                        <a:rPr lang="hr-HR" sz="1400" baseline="30000" dirty="0"/>
                        <a:t>2</a:t>
                      </a:r>
                      <a:endParaRPr lang="hr-HR" sz="1400" dirty="0"/>
                    </a:p>
                  </a:txBody>
                  <a:tcPr anchor="ctr"/>
                </a:tc>
                <a:extLst>
                  <a:ext uri="{0D108BD9-81ED-4DB2-BD59-A6C34878D82A}">
                    <a16:rowId xmlns:a16="http://schemas.microsoft.com/office/drawing/2014/main" val="10001"/>
                  </a:ext>
                </a:extLst>
              </a:tr>
              <a:tr h="357190">
                <a:tc>
                  <a:txBody>
                    <a:bodyPr/>
                    <a:lstStyle/>
                    <a:p>
                      <a:pPr algn="ctr"/>
                      <a:r>
                        <a:rPr lang="hr-HR" sz="1400" dirty="0" err="1"/>
                        <a:t>May</a:t>
                      </a:r>
                      <a:endParaRPr lang="hr-HR" sz="1400" dirty="0"/>
                    </a:p>
                  </a:txBody>
                  <a:tcPr anchor="ctr"/>
                </a:tc>
                <a:tc>
                  <a:txBody>
                    <a:bodyPr/>
                    <a:lstStyle/>
                    <a:p>
                      <a:pPr algn="ctr"/>
                      <a:r>
                        <a:rPr lang="hr-HR" sz="1400" dirty="0"/>
                        <a:t>60,5 l/m</a:t>
                      </a:r>
                      <a:r>
                        <a:rPr lang="hr-HR" sz="1400" baseline="30000" dirty="0"/>
                        <a:t>2</a:t>
                      </a:r>
                      <a:endParaRPr lang="hr-HR" sz="1400" dirty="0"/>
                    </a:p>
                  </a:txBody>
                  <a:tcPr anchor="ctr"/>
                </a:tc>
                <a:extLst>
                  <a:ext uri="{0D108BD9-81ED-4DB2-BD59-A6C34878D82A}">
                    <a16:rowId xmlns:a16="http://schemas.microsoft.com/office/drawing/2014/main" val="10002"/>
                  </a:ext>
                </a:extLst>
              </a:tr>
              <a:tr h="357190">
                <a:tc>
                  <a:txBody>
                    <a:bodyPr/>
                    <a:lstStyle/>
                    <a:p>
                      <a:pPr algn="ctr"/>
                      <a:r>
                        <a:rPr lang="hr-HR" sz="1400" dirty="0"/>
                        <a:t>June</a:t>
                      </a:r>
                    </a:p>
                  </a:txBody>
                  <a:tcPr anchor="ctr"/>
                </a:tc>
                <a:tc>
                  <a:txBody>
                    <a:bodyPr/>
                    <a:lstStyle/>
                    <a:p>
                      <a:pPr algn="ctr"/>
                      <a:r>
                        <a:rPr lang="hr-HR" sz="1400" dirty="0"/>
                        <a:t>87,3 l/m</a:t>
                      </a:r>
                      <a:r>
                        <a:rPr lang="hr-HR" sz="1400" baseline="30000" dirty="0"/>
                        <a:t>2</a:t>
                      </a:r>
                      <a:endParaRPr lang="hr-HR" sz="1400" dirty="0"/>
                    </a:p>
                  </a:txBody>
                  <a:tcPr anchor="ctr"/>
                </a:tc>
                <a:extLst>
                  <a:ext uri="{0D108BD9-81ED-4DB2-BD59-A6C34878D82A}">
                    <a16:rowId xmlns:a16="http://schemas.microsoft.com/office/drawing/2014/main" val="10003"/>
                  </a:ext>
                </a:extLst>
              </a:tr>
              <a:tr h="357190">
                <a:tc>
                  <a:txBody>
                    <a:bodyPr/>
                    <a:lstStyle/>
                    <a:p>
                      <a:pPr algn="ctr"/>
                      <a:r>
                        <a:rPr lang="hr-HR" sz="1400" dirty="0" err="1"/>
                        <a:t>July</a:t>
                      </a:r>
                      <a:endParaRPr lang="hr-HR" sz="1400" dirty="0"/>
                    </a:p>
                  </a:txBody>
                  <a:tcPr anchor="ctr"/>
                </a:tc>
                <a:tc>
                  <a:txBody>
                    <a:bodyPr/>
                    <a:lstStyle/>
                    <a:p>
                      <a:pPr algn="ctr"/>
                      <a:r>
                        <a:rPr lang="hr-HR" sz="1400" dirty="0"/>
                        <a:t>38,5 l/m</a:t>
                      </a:r>
                      <a:r>
                        <a:rPr lang="hr-HR" sz="1400" baseline="30000" dirty="0"/>
                        <a:t>2</a:t>
                      </a:r>
                      <a:endParaRPr lang="hr-HR" sz="1400" dirty="0"/>
                    </a:p>
                  </a:txBody>
                  <a:tcPr anchor="ctr"/>
                </a:tc>
                <a:extLst>
                  <a:ext uri="{0D108BD9-81ED-4DB2-BD59-A6C34878D82A}">
                    <a16:rowId xmlns:a16="http://schemas.microsoft.com/office/drawing/2014/main" val="10004"/>
                  </a:ext>
                </a:extLst>
              </a:tr>
              <a:tr h="357190">
                <a:tc>
                  <a:txBody>
                    <a:bodyPr/>
                    <a:lstStyle/>
                    <a:p>
                      <a:pPr algn="ctr"/>
                      <a:r>
                        <a:rPr lang="hr-HR" sz="1400" dirty="0"/>
                        <a:t>August</a:t>
                      </a:r>
                    </a:p>
                  </a:txBody>
                  <a:tcPr anchor="ctr"/>
                </a:tc>
                <a:tc>
                  <a:txBody>
                    <a:bodyPr/>
                    <a:lstStyle/>
                    <a:p>
                      <a:pPr algn="ctr"/>
                      <a:r>
                        <a:rPr lang="hr-HR" sz="1400" dirty="0"/>
                        <a:t>21,4 l/m</a:t>
                      </a:r>
                      <a:r>
                        <a:rPr lang="hr-HR" sz="1400" baseline="30000" dirty="0"/>
                        <a:t>2</a:t>
                      </a:r>
                      <a:endParaRPr lang="hr-HR" sz="1400" dirty="0"/>
                    </a:p>
                  </a:txBody>
                  <a:tcPr anchor="ctr"/>
                </a:tc>
                <a:extLst>
                  <a:ext uri="{0D108BD9-81ED-4DB2-BD59-A6C34878D82A}">
                    <a16:rowId xmlns:a16="http://schemas.microsoft.com/office/drawing/2014/main" val="10005"/>
                  </a:ext>
                </a:extLst>
              </a:tr>
              <a:tr h="357190">
                <a:tc>
                  <a:txBody>
                    <a:bodyPr/>
                    <a:lstStyle/>
                    <a:p>
                      <a:pPr algn="ctr"/>
                      <a:r>
                        <a:rPr lang="hr-HR" sz="1400" dirty="0" err="1"/>
                        <a:t>September</a:t>
                      </a:r>
                      <a:endParaRPr lang="hr-HR" sz="1400" dirty="0"/>
                    </a:p>
                  </a:txBody>
                  <a:tcPr anchor="ctr"/>
                </a:tc>
                <a:tc>
                  <a:txBody>
                    <a:bodyPr/>
                    <a:lstStyle/>
                    <a:p>
                      <a:pPr algn="ctr"/>
                      <a:r>
                        <a:rPr lang="hr-HR" sz="1400" dirty="0"/>
                        <a:t>44,4  l/m</a:t>
                      </a:r>
                      <a:r>
                        <a:rPr lang="hr-HR" sz="1400" baseline="30000" dirty="0"/>
                        <a:t>2</a:t>
                      </a:r>
                      <a:endParaRPr lang="hr-HR" sz="1400" dirty="0"/>
                    </a:p>
                  </a:txBody>
                  <a:tcPr anchor="ctr"/>
                </a:tc>
                <a:extLst>
                  <a:ext uri="{0D108BD9-81ED-4DB2-BD59-A6C34878D82A}">
                    <a16:rowId xmlns:a16="http://schemas.microsoft.com/office/drawing/2014/main" val="10006"/>
                  </a:ext>
                </a:extLst>
              </a:tr>
              <a:tr h="357190">
                <a:tc>
                  <a:txBody>
                    <a:bodyPr/>
                    <a:lstStyle/>
                    <a:p>
                      <a:pPr algn="ctr"/>
                      <a:r>
                        <a:rPr lang="hr-HR" sz="1400" dirty="0"/>
                        <a:t>∑</a:t>
                      </a:r>
                    </a:p>
                  </a:txBody>
                  <a:tcPr anchor="ctr"/>
                </a:tc>
                <a:tc>
                  <a:txBody>
                    <a:bodyPr/>
                    <a:lstStyle/>
                    <a:p>
                      <a:pPr algn="ctr"/>
                      <a:r>
                        <a:rPr lang="hr-HR" sz="1400" dirty="0"/>
                        <a:t>395,2</a:t>
                      </a:r>
                      <a:r>
                        <a:rPr lang="hr-HR" sz="1400" baseline="0" dirty="0"/>
                        <a:t> </a:t>
                      </a:r>
                      <a:r>
                        <a:rPr lang="hr-HR" sz="1400" dirty="0"/>
                        <a:t>l/m</a:t>
                      </a:r>
                      <a:r>
                        <a:rPr lang="hr-HR" sz="1400" baseline="30000" dirty="0"/>
                        <a:t>2</a:t>
                      </a:r>
                      <a:endParaRPr lang="hr-HR" sz="1400" dirty="0"/>
                    </a:p>
                  </a:txBody>
                  <a:tcPr anchor="ctr"/>
                </a:tc>
                <a:extLst>
                  <a:ext uri="{0D108BD9-81ED-4DB2-BD59-A6C34878D82A}">
                    <a16:rowId xmlns:a16="http://schemas.microsoft.com/office/drawing/2014/main" val="10007"/>
                  </a:ext>
                </a:extLst>
              </a:tr>
            </a:tbl>
          </a:graphicData>
        </a:graphic>
      </p:graphicFrame>
      <p:sp>
        <p:nvSpPr>
          <p:cNvPr id="6" name="Pravokutnik 5"/>
          <p:cNvSpPr/>
          <p:nvPr/>
        </p:nvSpPr>
        <p:spPr>
          <a:xfrm>
            <a:off x="1039091" y="688812"/>
            <a:ext cx="1413164" cy="51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BA" dirty="0"/>
              <a:t>2014.</a:t>
            </a:r>
          </a:p>
        </p:txBody>
      </p:sp>
    </p:spTree>
    <p:extLst>
      <p:ext uri="{BB962C8B-B14F-4D97-AF65-F5344CB8AC3E}">
        <p14:creationId xmlns:p14="http://schemas.microsoft.com/office/powerpoint/2010/main" val="2074494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97792" y="1365827"/>
            <a:ext cx="6033657" cy="4022438"/>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t="9455" b="4625"/>
          <a:stretch/>
        </p:blipFill>
        <p:spPr>
          <a:xfrm>
            <a:off x="4410360" y="360217"/>
            <a:ext cx="4493491" cy="2895601"/>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l="-309" t="1851" r="309" b="7819"/>
          <a:stretch/>
        </p:blipFill>
        <p:spPr>
          <a:xfrm>
            <a:off x="4414981" y="3352800"/>
            <a:ext cx="4488870" cy="3041075"/>
          </a:xfrm>
          <a:prstGeom prst="rect">
            <a:avLst/>
          </a:prstGeom>
        </p:spPr>
      </p:pic>
      <p:sp>
        <p:nvSpPr>
          <p:cNvPr id="6" name="Pravokutnik 5"/>
          <p:cNvSpPr/>
          <p:nvPr/>
        </p:nvSpPr>
        <p:spPr>
          <a:xfrm>
            <a:off x="332509" y="457201"/>
            <a:ext cx="4544291" cy="512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Agriculture weather station - </a:t>
            </a:r>
            <a:r>
              <a:rPr lang="en-US" b="1" dirty="0" err="1"/>
              <a:t>Pinova</a:t>
            </a:r>
            <a:r>
              <a:rPr lang="en-US" b="1" dirty="0"/>
              <a:t> </a:t>
            </a:r>
            <a:r>
              <a:rPr lang="en-US" b="1" dirty="0" err="1"/>
              <a:t>Meteo</a:t>
            </a:r>
            <a:endParaRPr lang="en-US" b="1" dirty="0"/>
          </a:p>
        </p:txBody>
      </p:sp>
      <p:pic>
        <p:nvPicPr>
          <p:cNvPr id="7170" name="Picture 2" descr="F:\dubrovnik\Projekt HERD\IMG_4105.JPG"/>
          <p:cNvPicPr>
            <a:picLocks noChangeAspect="1" noChangeArrowheads="1"/>
          </p:cNvPicPr>
          <p:nvPr/>
        </p:nvPicPr>
        <p:blipFill>
          <a:blip r:embed="rId5" cstate="print"/>
          <a:srcRect/>
          <a:stretch>
            <a:fillRect/>
          </a:stretch>
        </p:blipFill>
        <p:spPr bwMode="auto">
          <a:xfrm>
            <a:off x="3376707" y="2111188"/>
            <a:ext cx="2055906" cy="1541930"/>
          </a:xfrm>
          <a:prstGeom prst="rect">
            <a:avLst/>
          </a:prstGeom>
          <a:noFill/>
        </p:spPr>
      </p:pic>
      <p:sp>
        <p:nvSpPr>
          <p:cNvPr id="7" name="TekstniOkvir 6"/>
          <p:cNvSpPr txBox="1"/>
          <p:nvPr/>
        </p:nvSpPr>
        <p:spPr>
          <a:xfrm>
            <a:off x="3729319" y="3334870"/>
            <a:ext cx="1389528" cy="261610"/>
          </a:xfrm>
          <a:prstGeom prst="rect">
            <a:avLst/>
          </a:prstGeom>
          <a:solidFill>
            <a:schemeClr val="bg2"/>
          </a:solidFill>
        </p:spPr>
        <p:txBody>
          <a:bodyPr wrap="square" rtlCol="0">
            <a:spAutoFit/>
          </a:bodyPr>
          <a:lstStyle/>
          <a:p>
            <a:pPr algn="ctr"/>
            <a:r>
              <a:rPr lang="hr-HR" sz="1100" dirty="0" err="1"/>
              <a:t>Leaf</a:t>
            </a:r>
            <a:r>
              <a:rPr lang="hr-HR" sz="1100" dirty="0"/>
              <a:t> </a:t>
            </a:r>
            <a:r>
              <a:rPr lang="hr-HR" sz="1100" dirty="0" err="1"/>
              <a:t>wetness</a:t>
            </a:r>
            <a:r>
              <a:rPr lang="hr-HR" sz="1100" dirty="0"/>
              <a:t> </a:t>
            </a:r>
            <a:r>
              <a:rPr lang="hr-HR" sz="1100" dirty="0" err="1"/>
              <a:t>sensor</a:t>
            </a:r>
            <a:endParaRPr lang="hr-HR" sz="1100" dirty="0"/>
          </a:p>
        </p:txBody>
      </p:sp>
    </p:spTree>
    <p:extLst>
      <p:ext uri="{BB962C8B-B14F-4D97-AF65-F5344CB8AC3E}">
        <p14:creationId xmlns:p14="http://schemas.microsoft.com/office/powerpoint/2010/main" val="2491646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p:cNvSpPr txBox="1"/>
          <p:nvPr/>
        </p:nvSpPr>
        <p:spPr>
          <a:xfrm>
            <a:off x="110837" y="387927"/>
            <a:ext cx="5874327" cy="3139321"/>
          </a:xfrm>
          <a:prstGeom prst="rect">
            <a:avLst/>
          </a:prstGeom>
          <a:noFill/>
        </p:spPr>
        <p:txBody>
          <a:bodyPr wrap="square" rtlCol="0">
            <a:spAutoFit/>
          </a:bodyPr>
          <a:lstStyle/>
          <a:p>
            <a:r>
              <a:rPr lang="en-US" u="sng" dirty="0"/>
              <a:t>The basic model of </a:t>
            </a:r>
            <a:r>
              <a:rPr lang="en-US" u="sng" dirty="0" err="1"/>
              <a:t>Pinova</a:t>
            </a:r>
            <a:r>
              <a:rPr lang="en-US" u="sng" dirty="0"/>
              <a:t> </a:t>
            </a:r>
            <a:r>
              <a:rPr lang="en-US" u="sng" dirty="0" err="1"/>
              <a:t>Meteo</a:t>
            </a:r>
            <a:r>
              <a:rPr lang="en-US" u="sng" dirty="0"/>
              <a:t> station includes:</a:t>
            </a:r>
            <a:endParaRPr lang="hr-BA" u="sng" dirty="0"/>
          </a:p>
          <a:p>
            <a:endParaRPr lang="hr-BA" dirty="0"/>
          </a:p>
          <a:p>
            <a:r>
              <a:rPr lang="hr-BA" dirty="0"/>
              <a:t>1. Temperature </a:t>
            </a:r>
            <a:r>
              <a:rPr lang="hr-BA" dirty="0" err="1"/>
              <a:t>and</a:t>
            </a:r>
            <a:r>
              <a:rPr lang="hr-BA" dirty="0"/>
              <a:t> </a:t>
            </a:r>
            <a:r>
              <a:rPr lang="hr-BA" dirty="0" err="1"/>
              <a:t>relative</a:t>
            </a:r>
            <a:r>
              <a:rPr lang="hr-BA" dirty="0"/>
              <a:t> </a:t>
            </a:r>
            <a:r>
              <a:rPr lang="hr-BA" dirty="0" err="1"/>
              <a:t>humidity</a:t>
            </a:r>
            <a:r>
              <a:rPr lang="hr-BA" dirty="0"/>
              <a:t> </a:t>
            </a:r>
            <a:r>
              <a:rPr lang="hr-BA" dirty="0" err="1"/>
              <a:t>sensor</a:t>
            </a:r>
            <a:r>
              <a:rPr lang="hr-BA" dirty="0"/>
              <a:t> (RHT35)</a:t>
            </a:r>
          </a:p>
          <a:p>
            <a:r>
              <a:rPr lang="hr-BA" dirty="0"/>
              <a:t>2. </a:t>
            </a:r>
            <a:r>
              <a:rPr lang="hr-BA" dirty="0" err="1"/>
              <a:t>Rain</a:t>
            </a:r>
            <a:r>
              <a:rPr lang="hr-BA" dirty="0"/>
              <a:t> </a:t>
            </a:r>
            <a:r>
              <a:rPr lang="hr-BA" dirty="0" err="1"/>
              <a:t>gauge</a:t>
            </a:r>
            <a:r>
              <a:rPr lang="hr-BA" dirty="0"/>
              <a:t> (RG300)</a:t>
            </a:r>
          </a:p>
          <a:p>
            <a:r>
              <a:rPr lang="hr-BA" dirty="0"/>
              <a:t>3. </a:t>
            </a:r>
            <a:r>
              <a:rPr lang="hr-BA" dirty="0" err="1"/>
              <a:t>Leaf</a:t>
            </a:r>
            <a:r>
              <a:rPr lang="hr-BA" dirty="0"/>
              <a:t> </a:t>
            </a:r>
            <a:r>
              <a:rPr lang="hr-BA" dirty="0" err="1"/>
              <a:t>moisture</a:t>
            </a:r>
            <a:r>
              <a:rPr lang="hr-BA" dirty="0"/>
              <a:t> </a:t>
            </a:r>
            <a:r>
              <a:rPr lang="hr-BA" dirty="0" err="1"/>
              <a:t>sensor</a:t>
            </a:r>
            <a:r>
              <a:rPr lang="hr-BA" dirty="0"/>
              <a:t> (PLWS)</a:t>
            </a:r>
          </a:p>
          <a:p>
            <a:r>
              <a:rPr lang="hr-BA" dirty="0"/>
              <a:t>4. Software for PC - </a:t>
            </a:r>
            <a:r>
              <a:rPr lang="hr-BA" dirty="0" err="1"/>
              <a:t>PinovaSoft</a:t>
            </a:r>
            <a:r>
              <a:rPr lang="hr-BA" dirty="0"/>
              <a:t> (desktop </a:t>
            </a:r>
            <a:r>
              <a:rPr lang="hr-BA" dirty="0" err="1"/>
              <a:t>and</a:t>
            </a:r>
            <a:r>
              <a:rPr lang="hr-BA" dirty="0"/>
              <a:t> web </a:t>
            </a:r>
            <a:r>
              <a:rPr lang="hr-BA" dirty="0" err="1"/>
              <a:t>application</a:t>
            </a:r>
            <a:r>
              <a:rPr lang="hr-BA" dirty="0"/>
              <a:t>)</a:t>
            </a:r>
          </a:p>
          <a:p>
            <a:r>
              <a:rPr lang="hr-BA" dirty="0"/>
              <a:t>5. Software for </a:t>
            </a:r>
            <a:r>
              <a:rPr lang="hr-BA" dirty="0" err="1"/>
              <a:t>mobile</a:t>
            </a:r>
            <a:r>
              <a:rPr lang="hr-BA" dirty="0"/>
              <a:t> </a:t>
            </a:r>
            <a:r>
              <a:rPr lang="hr-BA" dirty="0" err="1"/>
              <a:t>phones</a:t>
            </a:r>
            <a:r>
              <a:rPr lang="hr-BA" dirty="0"/>
              <a:t> - </a:t>
            </a:r>
            <a:r>
              <a:rPr lang="hr-BA" dirty="0" err="1"/>
              <a:t>PinovaMobile</a:t>
            </a:r>
            <a:endParaRPr lang="hr-BA" dirty="0"/>
          </a:p>
          <a:p>
            <a:r>
              <a:rPr lang="hr-BA" dirty="0"/>
              <a:t>6. </a:t>
            </a:r>
            <a:r>
              <a:rPr lang="hr-BA" dirty="0" err="1"/>
              <a:t>Stand</a:t>
            </a:r>
            <a:endParaRPr lang="hr-BA" dirty="0"/>
          </a:p>
          <a:p>
            <a:r>
              <a:rPr lang="hr-BA" dirty="0"/>
              <a:t>7. </a:t>
            </a:r>
            <a:r>
              <a:rPr lang="hr-BA" dirty="0" err="1"/>
              <a:t>Solar</a:t>
            </a:r>
            <a:r>
              <a:rPr lang="hr-BA" dirty="0"/>
              <a:t> panel</a:t>
            </a:r>
          </a:p>
          <a:p>
            <a:r>
              <a:rPr lang="hr-BA" dirty="0"/>
              <a:t> 8. </a:t>
            </a:r>
            <a:r>
              <a:rPr lang="hr-BA" dirty="0" err="1"/>
              <a:t>Batteries</a:t>
            </a:r>
            <a:endParaRPr lang="hr-BA"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618" y="3624229"/>
            <a:ext cx="3579091" cy="2684319"/>
          </a:xfrm>
          <a:prstGeom prst="rect">
            <a:avLst/>
          </a:prstGeom>
        </p:spPr>
      </p:pic>
      <p:sp>
        <p:nvSpPr>
          <p:cNvPr id="5" name="TekstniOkvir 4"/>
          <p:cNvSpPr txBox="1"/>
          <p:nvPr/>
        </p:nvSpPr>
        <p:spPr>
          <a:xfrm>
            <a:off x="5403273" y="988091"/>
            <a:ext cx="3740727" cy="5078313"/>
          </a:xfrm>
          <a:prstGeom prst="rect">
            <a:avLst/>
          </a:prstGeom>
          <a:noFill/>
        </p:spPr>
        <p:txBody>
          <a:bodyPr wrap="square" rtlCol="0">
            <a:spAutoFit/>
          </a:bodyPr>
          <a:lstStyle/>
          <a:p>
            <a:r>
              <a:rPr lang="hr-BA" dirty="0"/>
              <a:t>Air Temperature (°C)</a:t>
            </a:r>
          </a:p>
          <a:p>
            <a:r>
              <a:rPr lang="hr-BA" dirty="0" err="1"/>
              <a:t>Relative</a:t>
            </a:r>
            <a:r>
              <a:rPr lang="hr-BA" dirty="0"/>
              <a:t> </a:t>
            </a:r>
            <a:r>
              <a:rPr lang="hr-BA" dirty="0" err="1"/>
              <a:t>air</a:t>
            </a:r>
            <a:r>
              <a:rPr lang="hr-BA" dirty="0"/>
              <a:t> </a:t>
            </a:r>
            <a:r>
              <a:rPr lang="hr-BA" dirty="0" err="1"/>
              <a:t>humidity</a:t>
            </a:r>
            <a:r>
              <a:rPr lang="hr-BA" dirty="0"/>
              <a:t> (%)</a:t>
            </a:r>
          </a:p>
          <a:p>
            <a:r>
              <a:rPr lang="hr-BA" dirty="0" err="1"/>
              <a:t>Precipitation</a:t>
            </a:r>
            <a:r>
              <a:rPr lang="hr-BA" dirty="0"/>
              <a:t> (mm/m2)</a:t>
            </a:r>
          </a:p>
          <a:p>
            <a:r>
              <a:rPr lang="hr-BA" dirty="0" err="1"/>
              <a:t>Leaf</a:t>
            </a:r>
            <a:r>
              <a:rPr lang="hr-BA" dirty="0"/>
              <a:t> </a:t>
            </a:r>
            <a:r>
              <a:rPr lang="hr-BA" dirty="0" err="1"/>
              <a:t>wetness</a:t>
            </a:r>
            <a:r>
              <a:rPr lang="hr-BA" dirty="0"/>
              <a:t> (%)</a:t>
            </a:r>
          </a:p>
          <a:p>
            <a:r>
              <a:rPr lang="hr-BA" dirty="0" err="1"/>
              <a:t>Temperatures</a:t>
            </a:r>
            <a:r>
              <a:rPr lang="hr-BA" dirty="0"/>
              <a:t> </a:t>
            </a:r>
            <a:r>
              <a:rPr lang="hr-BA" dirty="0" err="1"/>
              <a:t>in</a:t>
            </a:r>
            <a:r>
              <a:rPr lang="hr-BA" dirty="0"/>
              <a:t> </a:t>
            </a:r>
            <a:r>
              <a:rPr lang="hr-BA" dirty="0" err="1"/>
              <a:t>the</a:t>
            </a:r>
            <a:r>
              <a:rPr lang="hr-BA" dirty="0"/>
              <a:t> </a:t>
            </a:r>
            <a:r>
              <a:rPr lang="hr-BA" dirty="0" err="1"/>
              <a:t>plant</a:t>
            </a:r>
            <a:r>
              <a:rPr lang="hr-BA" dirty="0"/>
              <a:t> zone (°C)</a:t>
            </a:r>
          </a:p>
          <a:p>
            <a:r>
              <a:rPr lang="hr-BA" dirty="0" err="1"/>
              <a:t>Soil</a:t>
            </a:r>
            <a:r>
              <a:rPr lang="hr-BA" dirty="0"/>
              <a:t> temperature (°C)</a:t>
            </a:r>
          </a:p>
          <a:p>
            <a:r>
              <a:rPr lang="hr-BA" dirty="0"/>
              <a:t>Wind </a:t>
            </a:r>
            <a:r>
              <a:rPr lang="hr-BA" dirty="0" err="1"/>
              <a:t>speed</a:t>
            </a:r>
            <a:r>
              <a:rPr lang="hr-BA" dirty="0"/>
              <a:t> (m/s)</a:t>
            </a:r>
          </a:p>
          <a:p>
            <a:r>
              <a:rPr lang="hr-BA" dirty="0"/>
              <a:t>Wind </a:t>
            </a:r>
            <a:r>
              <a:rPr lang="hr-BA" dirty="0" err="1"/>
              <a:t>direction</a:t>
            </a:r>
            <a:r>
              <a:rPr lang="hr-BA" dirty="0"/>
              <a:t> (0-360°)</a:t>
            </a:r>
          </a:p>
          <a:p>
            <a:r>
              <a:rPr lang="hr-BA" dirty="0"/>
              <a:t>Global </a:t>
            </a:r>
            <a:r>
              <a:rPr lang="hr-BA" dirty="0" err="1"/>
              <a:t>Radiation</a:t>
            </a:r>
            <a:r>
              <a:rPr lang="hr-BA" dirty="0"/>
              <a:t> (W/m2)</a:t>
            </a:r>
          </a:p>
          <a:p>
            <a:r>
              <a:rPr lang="hr-BA" dirty="0" err="1"/>
              <a:t>Photosynthetic</a:t>
            </a:r>
            <a:r>
              <a:rPr lang="hr-BA" dirty="0"/>
              <a:t> </a:t>
            </a:r>
            <a:r>
              <a:rPr lang="hr-BA" dirty="0" err="1"/>
              <a:t>activities</a:t>
            </a:r>
            <a:r>
              <a:rPr lang="hr-BA" dirty="0"/>
              <a:t> (mol m-2s-1)</a:t>
            </a:r>
          </a:p>
          <a:p>
            <a:r>
              <a:rPr lang="hr-BA" dirty="0"/>
              <a:t>Air </a:t>
            </a:r>
            <a:r>
              <a:rPr lang="hr-BA" dirty="0" err="1"/>
              <a:t>pressure</a:t>
            </a:r>
            <a:r>
              <a:rPr lang="hr-BA" dirty="0"/>
              <a:t> (</a:t>
            </a:r>
            <a:r>
              <a:rPr lang="hr-BA" dirty="0" err="1"/>
              <a:t>hPA</a:t>
            </a:r>
            <a:r>
              <a:rPr lang="hr-BA" dirty="0"/>
              <a:t>)</a:t>
            </a:r>
          </a:p>
          <a:p>
            <a:r>
              <a:rPr lang="hr-BA" dirty="0" err="1"/>
              <a:t>Soil</a:t>
            </a:r>
            <a:r>
              <a:rPr lang="hr-BA" dirty="0"/>
              <a:t> </a:t>
            </a:r>
            <a:r>
              <a:rPr lang="hr-BA" dirty="0" err="1"/>
              <a:t>moisture</a:t>
            </a:r>
            <a:r>
              <a:rPr lang="hr-BA" dirty="0"/>
              <a:t> (</a:t>
            </a:r>
            <a:r>
              <a:rPr lang="hr-BA" dirty="0" err="1"/>
              <a:t>cb</a:t>
            </a:r>
            <a:r>
              <a:rPr lang="hr-BA" dirty="0"/>
              <a:t>)</a:t>
            </a:r>
          </a:p>
          <a:p>
            <a:r>
              <a:rPr lang="hr-BA" dirty="0" err="1"/>
              <a:t>Dew</a:t>
            </a:r>
            <a:r>
              <a:rPr lang="hr-BA" dirty="0"/>
              <a:t> </a:t>
            </a:r>
            <a:r>
              <a:rPr lang="hr-BA" dirty="0" err="1"/>
              <a:t>Point</a:t>
            </a:r>
            <a:r>
              <a:rPr lang="hr-BA" dirty="0"/>
              <a:t>  (</a:t>
            </a:r>
            <a:r>
              <a:rPr lang="hr-BA" dirty="0" err="1"/>
              <a:t>calculation</a:t>
            </a:r>
            <a:r>
              <a:rPr lang="hr-BA" dirty="0"/>
              <a:t>) (°C)</a:t>
            </a:r>
          </a:p>
          <a:p>
            <a:r>
              <a:rPr lang="hr-BA" dirty="0" err="1"/>
              <a:t>Evapotranspiration</a:t>
            </a:r>
            <a:r>
              <a:rPr lang="hr-BA" dirty="0"/>
              <a:t> (Eto) (</a:t>
            </a:r>
            <a:r>
              <a:rPr lang="hr-BA" dirty="0" err="1"/>
              <a:t>calculation</a:t>
            </a:r>
            <a:r>
              <a:rPr lang="hr-BA" dirty="0"/>
              <a:t>) (mm/m2)</a:t>
            </a:r>
          </a:p>
          <a:p>
            <a:endParaRPr lang="hr-BA" dirty="0"/>
          </a:p>
          <a:p>
            <a:r>
              <a:rPr lang="hr-BA" dirty="0" err="1"/>
              <a:t>Maximum</a:t>
            </a:r>
            <a:r>
              <a:rPr lang="hr-BA" dirty="0"/>
              <a:t> </a:t>
            </a:r>
            <a:r>
              <a:rPr lang="hr-BA" dirty="0" err="1"/>
              <a:t>number</a:t>
            </a:r>
            <a:r>
              <a:rPr lang="hr-BA" dirty="0"/>
              <a:t> </a:t>
            </a:r>
            <a:r>
              <a:rPr lang="hr-BA" dirty="0" err="1"/>
              <a:t>of</a:t>
            </a:r>
            <a:r>
              <a:rPr lang="hr-BA" dirty="0"/>
              <a:t> </a:t>
            </a:r>
            <a:r>
              <a:rPr lang="hr-BA" dirty="0" err="1"/>
              <a:t>sensors</a:t>
            </a:r>
            <a:r>
              <a:rPr lang="hr-BA" dirty="0"/>
              <a:t> </a:t>
            </a:r>
            <a:r>
              <a:rPr lang="hr-BA" dirty="0" err="1"/>
              <a:t>per</a:t>
            </a:r>
            <a:r>
              <a:rPr lang="hr-BA" dirty="0"/>
              <a:t> </a:t>
            </a:r>
            <a:r>
              <a:rPr lang="hr-BA" dirty="0" err="1"/>
              <a:t>station</a:t>
            </a:r>
            <a:r>
              <a:rPr lang="hr-BA" dirty="0"/>
              <a:t>: 8</a:t>
            </a:r>
          </a:p>
        </p:txBody>
      </p:sp>
    </p:spTree>
    <p:extLst>
      <p:ext uri="{BB962C8B-B14F-4D97-AF65-F5344CB8AC3E}">
        <p14:creationId xmlns:p14="http://schemas.microsoft.com/office/powerpoint/2010/main" val="2257007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img00034-20100409-1438.jpg"/>
          <p:cNvPicPr>
            <a:picLocks noChangeAspect="1"/>
          </p:cNvPicPr>
          <p:nvPr/>
        </p:nvPicPr>
        <p:blipFill>
          <a:blip r:embed="rId2" cstate="print"/>
          <a:stretch>
            <a:fillRect/>
          </a:stretch>
        </p:blipFill>
        <p:spPr>
          <a:xfrm>
            <a:off x="692725" y="474516"/>
            <a:ext cx="7827821" cy="5870866"/>
          </a:xfrm>
          <a:prstGeom prst="rect">
            <a:avLst/>
          </a:prstGeom>
        </p:spPr>
      </p:pic>
      <p:sp>
        <p:nvSpPr>
          <p:cNvPr id="4" name="Pravokutnik 3"/>
          <p:cNvSpPr/>
          <p:nvPr/>
        </p:nvSpPr>
        <p:spPr>
          <a:xfrm>
            <a:off x="184407" y="648112"/>
            <a:ext cx="4643470"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dirty="0" err="1"/>
              <a:t>Adults</a:t>
            </a:r>
            <a:r>
              <a:rPr lang="hr-HR" sz="2000" dirty="0"/>
              <a:t> </a:t>
            </a:r>
            <a:r>
              <a:rPr lang="hr-HR" sz="2000" dirty="0" err="1"/>
              <a:t>of</a:t>
            </a:r>
            <a:r>
              <a:rPr lang="hr-HR" sz="2000" dirty="0"/>
              <a:t> </a:t>
            </a:r>
            <a:r>
              <a:rPr lang="hr-HR" sz="2000" dirty="0" err="1"/>
              <a:t>the</a:t>
            </a:r>
            <a:r>
              <a:rPr lang="hr-HR" sz="2000" dirty="0"/>
              <a:t> first </a:t>
            </a:r>
            <a:r>
              <a:rPr lang="hr-HR" sz="2000" dirty="0" err="1"/>
              <a:t>generation</a:t>
            </a:r>
            <a:r>
              <a:rPr lang="hr-HR" sz="2000" dirty="0"/>
              <a:t> </a:t>
            </a:r>
            <a:r>
              <a:rPr lang="hr-HR" sz="2000" dirty="0" err="1"/>
              <a:t>emerge</a:t>
            </a:r>
            <a:r>
              <a:rPr lang="hr-HR" sz="2000" dirty="0"/>
              <a:t> </a:t>
            </a:r>
            <a:r>
              <a:rPr lang="hr-HR" sz="2000" dirty="0" err="1"/>
              <a:t>when</a:t>
            </a:r>
            <a:r>
              <a:rPr lang="hr-HR" sz="2000" dirty="0"/>
              <a:t> air </a:t>
            </a:r>
            <a:r>
              <a:rPr lang="hr-HR" sz="2000" dirty="0" err="1"/>
              <a:t>temperatures</a:t>
            </a:r>
            <a:r>
              <a:rPr lang="hr-HR" sz="2000" dirty="0"/>
              <a:t> </a:t>
            </a:r>
            <a:r>
              <a:rPr lang="hr-HR" sz="2000" dirty="0" err="1"/>
              <a:t>exceed</a:t>
            </a:r>
            <a:r>
              <a:rPr lang="hr-HR" sz="2000" dirty="0"/>
              <a:t> a </a:t>
            </a:r>
            <a:r>
              <a:rPr lang="hr-HR" sz="2000" dirty="0" err="1"/>
              <a:t>threshold</a:t>
            </a:r>
            <a:r>
              <a:rPr lang="hr-HR" sz="2000" dirty="0"/>
              <a:t> </a:t>
            </a:r>
            <a:r>
              <a:rPr lang="hr-HR" sz="2000" dirty="0" err="1"/>
              <a:t>of</a:t>
            </a:r>
            <a:r>
              <a:rPr lang="hr-HR" sz="2000" dirty="0"/>
              <a:t> (10</a:t>
            </a:r>
            <a:r>
              <a:rPr lang="hr-HR" sz="2000" dirty="0">
                <a:cs typeface="Times New Roman"/>
              </a:rPr>
              <a:t>°C) for a period </a:t>
            </a:r>
            <a:r>
              <a:rPr lang="hr-HR" sz="2000" dirty="0" err="1">
                <a:cs typeface="Times New Roman"/>
              </a:rPr>
              <a:t>of</a:t>
            </a:r>
            <a:r>
              <a:rPr lang="hr-HR" sz="2000" dirty="0">
                <a:cs typeface="Times New Roman"/>
              </a:rPr>
              <a:t> 10-12 </a:t>
            </a:r>
            <a:r>
              <a:rPr lang="hr-HR" sz="2000" dirty="0" err="1">
                <a:cs typeface="Times New Roman"/>
              </a:rPr>
              <a:t>days</a:t>
            </a:r>
            <a:endParaRPr lang="hr-HR" sz="2000" dirty="0"/>
          </a:p>
        </p:txBody>
      </p:sp>
      <p:sp>
        <p:nvSpPr>
          <p:cNvPr id="5" name="Pravokutnik 4"/>
          <p:cNvSpPr/>
          <p:nvPr/>
        </p:nvSpPr>
        <p:spPr>
          <a:xfrm>
            <a:off x="4071934" y="5572140"/>
            <a:ext cx="4857784"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a:t>Optimal</a:t>
            </a:r>
            <a:r>
              <a:rPr lang="hr-HR" dirty="0"/>
              <a:t> </a:t>
            </a:r>
            <a:r>
              <a:rPr lang="hr-HR" dirty="0" err="1"/>
              <a:t>conditions</a:t>
            </a:r>
            <a:r>
              <a:rPr lang="hr-HR" dirty="0"/>
              <a:t> for </a:t>
            </a:r>
            <a:r>
              <a:rPr lang="hr-HR" dirty="0" err="1"/>
              <a:t>moth</a:t>
            </a:r>
            <a:r>
              <a:rPr lang="hr-HR" dirty="0"/>
              <a:t> </a:t>
            </a:r>
            <a:r>
              <a:rPr lang="hr-HR" dirty="0" err="1"/>
              <a:t>activity</a:t>
            </a:r>
            <a:r>
              <a:rPr lang="hr-HR" dirty="0"/>
              <a:t> are at </a:t>
            </a:r>
            <a:r>
              <a:rPr lang="hr-HR" dirty="0" err="1"/>
              <a:t>tem</a:t>
            </a:r>
            <a:r>
              <a:rPr lang="hr-HR" dirty="0"/>
              <a:t>. </a:t>
            </a:r>
            <a:r>
              <a:rPr lang="hr-HR" dirty="0" err="1"/>
              <a:t>over</a:t>
            </a:r>
            <a:r>
              <a:rPr lang="hr-HR" dirty="0"/>
              <a:t> 20-27˚C </a:t>
            </a:r>
            <a:r>
              <a:rPr lang="hr-HR" dirty="0" err="1"/>
              <a:t>and</a:t>
            </a:r>
            <a:r>
              <a:rPr lang="hr-HR" dirty="0"/>
              <a:t> at 40-70% </a:t>
            </a:r>
            <a:r>
              <a:rPr lang="hr-HR" dirty="0" err="1"/>
              <a:t>relative</a:t>
            </a:r>
            <a:r>
              <a:rPr lang="hr-HR" dirty="0"/>
              <a:t> </a:t>
            </a:r>
            <a:r>
              <a:rPr lang="hr-HR" dirty="0" err="1"/>
              <a:t>humidity</a:t>
            </a:r>
            <a:endParaRPr lang="hr-HR" dirty="0"/>
          </a:p>
        </p:txBody>
      </p:sp>
    </p:spTree>
    <p:extLst>
      <p:ext uri="{BB962C8B-B14F-4D97-AF65-F5344CB8AC3E}">
        <p14:creationId xmlns:p14="http://schemas.microsoft.com/office/powerpoint/2010/main" val="310303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07818" y="498922"/>
            <a:ext cx="8811491" cy="720278"/>
          </a:xfrm>
        </p:spPr>
        <p:txBody>
          <a:bodyPr>
            <a:noAutofit/>
          </a:bodyPr>
          <a:lstStyle/>
          <a:p>
            <a:r>
              <a:rPr lang="en-US" sz="2400" b="1" dirty="0"/>
              <a:t>Disease</a:t>
            </a:r>
            <a:r>
              <a:rPr lang="hr-BA" sz="2400" b="1" dirty="0"/>
              <a:t> </a:t>
            </a:r>
            <a:r>
              <a:rPr lang="en-US" sz="2400" b="1" dirty="0"/>
              <a:t>models</a:t>
            </a:r>
            <a:br>
              <a:rPr lang="en-US" sz="2400" dirty="0"/>
            </a:br>
            <a:endParaRPr lang="hr-BA" sz="2400" dirty="0"/>
          </a:p>
        </p:txBody>
      </p:sp>
      <p:sp>
        <p:nvSpPr>
          <p:cNvPr id="3" name="TekstniOkvir 2"/>
          <p:cNvSpPr txBox="1"/>
          <p:nvPr/>
        </p:nvSpPr>
        <p:spPr>
          <a:xfrm>
            <a:off x="207818" y="1025236"/>
            <a:ext cx="8631382" cy="1200329"/>
          </a:xfrm>
          <a:prstGeom prst="rect">
            <a:avLst/>
          </a:prstGeom>
          <a:noFill/>
        </p:spPr>
        <p:txBody>
          <a:bodyPr wrap="square" rtlCol="0">
            <a:spAutoFit/>
          </a:bodyPr>
          <a:lstStyle/>
          <a:p>
            <a:pPr algn="just"/>
            <a:r>
              <a:rPr lang="en-US" dirty="0"/>
              <a:t>Growth and development of plant pathogens (fungi, bacteria) depend most</a:t>
            </a:r>
            <a:r>
              <a:rPr lang="hr-HR" dirty="0" err="1"/>
              <a:t>ly</a:t>
            </a:r>
            <a:r>
              <a:rPr lang="en-US" dirty="0"/>
              <a:t> on weather conditions. The main parameters that agriculture weather station have to measure to predict or to say when was infection is air temperature, relative air humidity, moisture content on leaf and precipitation.</a:t>
            </a:r>
            <a:endParaRPr lang="hr-BA"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t="3760"/>
          <a:stretch/>
        </p:blipFill>
        <p:spPr>
          <a:xfrm>
            <a:off x="1427019" y="2373337"/>
            <a:ext cx="6400799" cy="3860350"/>
          </a:xfrm>
          <a:prstGeom prst="rect">
            <a:avLst/>
          </a:prstGeom>
        </p:spPr>
      </p:pic>
      <p:cxnSp>
        <p:nvCxnSpPr>
          <p:cNvPr id="6" name="Ravni poveznik 5"/>
          <p:cNvCxnSpPr/>
          <p:nvPr/>
        </p:nvCxnSpPr>
        <p:spPr>
          <a:xfrm>
            <a:off x="2923309" y="2909455"/>
            <a:ext cx="4904509" cy="27709"/>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7" name="Ravni poveznik 6"/>
          <p:cNvCxnSpPr/>
          <p:nvPr/>
        </p:nvCxnSpPr>
        <p:spPr>
          <a:xfrm>
            <a:off x="2923309" y="3496363"/>
            <a:ext cx="4904509" cy="27709"/>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9" name="Ravni poveznik 8"/>
          <p:cNvCxnSpPr/>
          <p:nvPr/>
        </p:nvCxnSpPr>
        <p:spPr>
          <a:xfrm>
            <a:off x="2923309" y="2909455"/>
            <a:ext cx="0" cy="5869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avni poveznik 9"/>
          <p:cNvCxnSpPr/>
          <p:nvPr/>
        </p:nvCxnSpPr>
        <p:spPr>
          <a:xfrm>
            <a:off x="7827818" y="2937164"/>
            <a:ext cx="0" cy="5869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516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928" y="684848"/>
            <a:ext cx="8093418" cy="5397298"/>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t="3151" b="5157"/>
          <a:stretch/>
        </p:blipFill>
        <p:spPr>
          <a:xfrm>
            <a:off x="7083137" y="2355273"/>
            <a:ext cx="1835879" cy="3366654"/>
          </a:xfrm>
          <a:prstGeom prst="rect">
            <a:avLst/>
          </a:prstGeom>
        </p:spPr>
      </p:pic>
    </p:spTree>
    <p:extLst>
      <p:ext uri="{BB962C8B-B14F-4D97-AF65-F5344CB8AC3E}">
        <p14:creationId xmlns:p14="http://schemas.microsoft.com/office/powerpoint/2010/main" val="2515763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ubrovnik\prezentacija viral\Screenshot_20201005-125516.jpg"/>
          <p:cNvPicPr>
            <a:picLocks noChangeAspect="1" noChangeArrowheads="1"/>
          </p:cNvPicPr>
          <p:nvPr/>
        </p:nvPicPr>
        <p:blipFill>
          <a:blip r:embed="rId2" cstate="print"/>
          <a:srcRect/>
          <a:stretch>
            <a:fillRect/>
          </a:stretch>
        </p:blipFill>
        <p:spPr bwMode="auto">
          <a:xfrm>
            <a:off x="125506" y="1246095"/>
            <a:ext cx="2178423" cy="4356846"/>
          </a:xfrm>
          <a:prstGeom prst="rect">
            <a:avLst/>
          </a:prstGeom>
          <a:noFill/>
        </p:spPr>
      </p:pic>
      <p:pic>
        <p:nvPicPr>
          <p:cNvPr id="2051" name="Picture 3" descr="F:\dubrovnik\prezentacija viral\Screenshot_20201005-125541.jpg"/>
          <p:cNvPicPr>
            <a:picLocks noChangeAspect="1" noChangeArrowheads="1"/>
          </p:cNvPicPr>
          <p:nvPr/>
        </p:nvPicPr>
        <p:blipFill>
          <a:blip r:embed="rId3" cstate="print"/>
          <a:srcRect/>
          <a:stretch>
            <a:fillRect/>
          </a:stretch>
        </p:blipFill>
        <p:spPr bwMode="auto">
          <a:xfrm>
            <a:off x="2377889" y="1250575"/>
            <a:ext cx="2171701" cy="4343401"/>
          </a:xfrm>
          <a:prstGeom prst="rect">
            <a:avLst/>
          </a:prstGeom>
          <a:noFill/>
        </p:spPr>
      </p:pic>
      <p:pic>
        <p:nvPicPr>
          <p:cNvPr id="2052" name="Picture 4" descr="F:\dubrovnik\prezentacija viral\Screenshot_20201005-125611.jpg"/>
          <p:cNvPicPr>
            <a:picLocks noChangeAspect="1" noChangeArrowheads="1"/>
          </p:cNvPicPr>
          <p:nvPr/>
        </p:nvPicPr>
        <p:blipFill>
          <a:blip r:embed="rId4" cstate="print"/>
          <a:srcRect/>
          <a:stretch>
            <a:fillRect/>
          </a:stretch>
        </p:blipFill>
        <p:spPr bwMode="auto">
          <a:xfrm>
            <a:off x="4610099" y="1246093"/>
            <a:ext cx="2178424" cy="4356847"/>
          </a:xfrm>
          <a:prstGeom prst="rect">
            <a:avLst/>
          </a:prstGeom>
          <a:noFill/>
        </p:spPr>
      </p:pic>
      <p:sp>
        <p:nvSpPr>
          <p:cNvPr id="6" name="TekstniOkvir 5"/>
          <p:cNvSpPr txBox="1"/>
          <p:nvPr/>
        </p:nvSpPr>
        <p:spPr>
          <a:xfrm>
            <a:off x="466164" y="609600"/>
            <a:ext cx="1541930" cy="369332"/>
          </a:xfrm>
          <a:prstGeom prst="rect">
            <a:avLst/>
          </a:prstGeom>
          <a:solidFill>
            <a:schemeClr val="accent1"/>
          </a:solidFill>
        </p:spPr>
        <p:txBody>
          <a:bodyPr wrap="square" rtlCol="0">
            <a:spAutoFit/>
          </a:bodyPr>
          <a:lstStyle/>
          <a:p>
            <a:r>
              <a:rPr lang="hr-HR" dirty="0"/>
              <a:t>Pinova mobile</a:t>
            </a:r>
          </a:p>
        </p:txBody>
      </p:sp>
      <p:pic>
        <p:nvPicPr>
          <p:cNvPr id="2053" name="Picture 5" descr="F:\dubrovnik\prezentacija viral\Screenshot_20201005-125646.jpg"/>
          <p:cNvPicPr>
            <a:picLocks noChangeAspect="1" noChangeArrowheads="1"/>
          </p:cNvPicPr>
          <p:nvPr/>
        </p:nvPicPr>
        <p:blipFill>
          <a:blip r:embed="rId5" cstate="print"/>
          <a:srcRect/>
          <a:stretch>
            <a:fillRect/>
          </a:stretch>
        </p:blipFill>
        <p:spPr bwMode="auto">
          <a:xfrm>
            <a:off x="6822139" y="1255059"/>
            <a:ext cx="2173941" cy="434788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dubrovnik\prezentacija viral\Screenshot_20201005-000437.jpg"/>
          <p:cNvPicPr>
            <a:picLocks noChangeAspect="1" noChangeArrowheads="1"/>
          </p:cNvPicPr>
          <p:nvPr/>
        </p:nvPicPr>
        <p:blipFill>
          <a:blip r:embed="rId2" cstate="print"/>
          <a:srcRect/>
          <a:stretch>
            <a:fillRect/>
          </a:stretch>
        </p:blipFill>
        <p:spPr bwMode="auto">
          <a:xfrm>
            <a:off x="6826624" y="1183341"/>
            <a:ext cx="2178001" cy="4356000"/>
          </a:xfrm>
          <a:prstGeom prst="rect">
            <a:avLst/>
          </a:prstGeom>
          <a:noFill/>
        </p:spPr>
      </p:pic>
      <p:pic>
        <p:nvPicPr>
          <p:cNvPr id="3075" name="Picture 3" descr="F:\dubrovnik\prezentacija viral\Screenshot_20201005-000451.jpg"/>
          <p:cNvPicPr>
            <a:picLocks noChangeAspect="1" noChangeArrowheads="1"/>
          </p:cNvPicPr>
          <p:nvPr/>
        </p:nvPicPr>
        <p:blipFill>
          <a:blip r:embed="rId3" cstate="print"/>
          <a:srcRect/>
          <a:stretch>
            <a:fillRect/>
          </a:stretch>
        </p:blipFill>
        <p:spPr bwMode="auto">
          <a:xfrm>
            <a:off x="4589928" y="1192308"/>
            <a:ext cx="2178000" cy="4356000"/>
          </a:xfrm>
          <a:prstGeom prst="rect">
            <a:avLst/>
          </a:prstGeom>
          <a:noFill/>
        </p:spPr>
      </p:pic>
      <p:pic>
        <p:nvPicPr>
          <p:cNvPr id="3076" name="Picture 4" descr="F:\dubrovnik\prezentacija viral\Screenshot_20201005-000512.jpg"/>
          <p:cNvPicPr>
            <a:picLocks noChangeAspect="1" noChangeArrowheads="1"/>
          </p:cNvPicPr>
          <p:nvPr/>
        </p:nvPicPr>
        <p:blipFill>
          <a:blip r:embed="rId4" cstate="print"/>
          <a:srcRect/>
          <a:stretch>
            <a:fillRect/>
          </a:stretch>
        </p:blipFill>
        <p:spPr bwMode="auto">
          <a:xfrm>
            <a:off x="2367918" y="1201268"/>
            <a:ext cx="2178001" cy="4356000"/>
          </a:xfrm>
          <a:prstGeom prst="rect">
            <a:avLst/>
          </a:prstGeom>
          <a:noFill/>
        </p:spPr>
      </p:pic>
      <p:pic>
        <p:nvPicPr>
          <p:cNvPr id="3077" name="Picture 5" descr="F:\dubrovnik\prezentacija viral\Screenshot_20201005-000523.jpg"/>
          <p:cNvPicPr>
            <a:picLocks noChangeAspect="1" noChangeArrowheads="1"/>
          </p:cNvPicPr>
          <p:nvPr/>
        </p:nvPicPr>
        <p:blipFill>
          <a:blip r:embed="rId5" cstate="print"/>
          <a:srcRect/>
          <a:stretch>
            <a:fillRect/>
          </a:stretch>
        </p:blipFill>
        <p:spPr bwMode="auto">
          <a:xfrm>
            <a:off x="107577" y="1210236"/>
            <a:ext cx="2178000" cy="4356000"/>
          </a:xfrm>
          <a:prstGeom prst="rect">
            <a:avLst/>
          </a:prstGeom>
          <a:noFill/>
        </p:spPr>
      </p:pic>
      <p:sp>
        <p:nvSpPr>
          <p:cNvPr id="7" name="TekstniOkvir 6"/>
          <p:cNvSpPr txBox="1"/>
          <p:nvPr/>
        </p:nvSpPr>
        <p:spPr>
          <a:xfrm>
            <a:off x="466164" y="609600"/>
            <a:ext cx="1541930" cy="369332"/>
          </a:xfrm>
          <a:prstGeom prst="rect">
            <a:avLst/>
          </a:prstGeom>
          <a:solidFill>
            <a:schemeClr val="accent1"/>
          </a:solidFill>
        </p:spPr>
        <p:txBody>
          <a:bodyPr wrap="square" rtlCol="0">
            <a:spAutoFit/>
          </a:bodyPr>
          <a:lstStyle/>
          <a:p>
            <a:r>
              <a:rPr lang="hr-HR" dirty="0"/>
              <a:t>Pinova mobile</a:t>
            </a:r>
          </a:p>
        </p:txBody>
      </p:sp>
      <p:sp>
        <p:nvSpPr>
          <p:cNvPr id="8" name="Pravokutnik 7"/>
          <p:cNvSpPr/>
          <p:nvPr/>
        </p:nvSpPr>
        <p:spPr>
          <a:xfrm>
            <a:off x="2224510" y="611970"/>
            <a:ext cx="3562450" cy="369332"/>
          </a:xfrm>
          <a:prstGeom prst="rect">
            <a:avLst/>
          </a:prstGeom>
        </p:spPr>
        <p:txBody>
          <a:bodyPr wrap="none">
            <a:spAutoFit/>
          </a:bodyPr>
          <a:lstStyle/>
          <a:p>
            <a:r>
              <a:rPr lang="hr-HR" dirty="0"/>
              <a:t>Total </a:t>
            </a:r>
            <a:r>
              <a:rPr lang="hr-HR" dirty="0" err="1"/>
              <a:t>precipitation</a:t>
            </a:r>
            <a:r>
              <a:rPr lang="hr-HR" dirty="0"/>
              <a:t> - </a:t>
            </a:r>
            <a:r>
              <a:rPr lang="hr-HR" dirty="0" err="1"/>
              <a:t>Rodoč</a:t>
            </a:r>
            <a:r>
              <a:rPr lang="hr-HR" dirty="0"/>
              <a:t> (Mostar) </a:t>
            </a:r>
            <a:endParaRPr lang="hr-BA"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ubrovnik\slika pinova 111111111.jpg"/>
          <p:cNvPicPr>
            <a:picLocks noChangeAspect="1" noChangeArrowheads="1"/>
          </p:cNvPicPr>
          <p:nvPr/>
        </p:nvPicPr>
        <p:blipFill>
          <a:blip r:embed="rId2" cstate="print"/>
          <a:srcRect/>
          <a:stretch>
            <a:fillRect/>
          </a:stretch>
        </p:blipFill>
        <p:spPr bwMode="auto">
          <a:xfrm>
            <a:off x="129525" y="656323"/>
            <a:ext cx="8790357" cy="4482168"/>
          </a:xfrm>
          <a:prstGeom prst="rect">
            <a:avLst/>
          </a:prstGeom>
          <a:noFill/>
        </p:spPr>
      </p:pic>
      <p:pic>
        <p:nvPicPr>
          <p:cNvPr id="1027" name="Picture 3" descr="F:\dubrovnik\pinova 2222.jpg"/>
          <p:cNvPicPr>
            <a:picLocks noChangeAspect="1" noChangeArrowheads="1"/>
          </p:cNvPicPr>
          <p:nvPr/>
        </p:nvPicPr>
        <p:blipFill>
          <a:blip r:embed="rId3" cstate="print"/>
          <a:srcRect r="3599" b="12966"/>
          <a:stretch>
            <a:fillRect/>
          </a:stretch>
        </p:blipFill>
        <p:spPr bwMode="auto">
          <a:xfrm>
            <a:off x="208432" y="4231341"/>
            <a:ext cx="3839226" cy="2037618"/>
          </a:xfrm>
          <a:prstGeom prst="rect">
            <a:avLst/>
          </a:prstGeom>
          <a:noFill/>
        </p:spPr>
      </p:pic>
      <p:pic>
        <p:nvPicPr>
          <p:cNvPr id="1028" name="Picture 4" descr="F:\dubrovnik\pinova 333.jpg"/>
          <p:cNvPicPr>
            <a:picLocks noChangeAspect="1" noChangeArrowheads="1"/>
          </p:cNvPicPr>
          <p:nvPr/>
        </p:nvPicPr>
        <p:blipFill>
          <a:blip r:embed="rId4" cstate="print"/>
          <a:srcRect/>
          <a:stretch>
            <a:fillRect/>
          </a:stretch>
        </p:blipFill>
        <p:spPr bwMode="auto">
          <a:xfrm>
            <a:off x="5042648" y="3935506"/>
            <a:ext cx="2497586" cy="2474692"/>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r="13182" b="13260"/>
          <a:stretch/>
        </p:blipFill>
        <p:spPr>
          <a:xfrm>
            <a:off x="76413" y="1205345"/>
            <a:ext cx="8991174" cy="4641274"/>
          </a:xfrm>
          <a:prstGeom prst="rect">
            <a:avLst/>
          </a:prstGeom>
        </p:spPr>
      </p:pic>
      <p:sp>
        <p:nvSpPr>
          <p:cNvPr id="4" name="TekstniOkvir 3"/>
          <p:cNvSpPr txBox="1"/>
          <p:nvPr/>
        </p:nvSpPr>
        <p:spPr>
          <a:xfrm>
            <a:off x="0" y="595745"/>
            <a:ext cx="9144000" cy="369332"/>
          </a:xfrm>
          <a:prstGeom prst="rect">
            <a:avLst/>
          </a:prstGeom>
          <a:solidFill>
            <a:schemeClr val="bg2"/>
          </a:solidFill>
        </p:spPr>
        <p:txBody>
          <a:bodyPr wrap="square" rtlCol="0">
            <a:spAutoFit/>
          </a:bodyPr>
          <a:lstStyle/>
          <a:p>
            <a:pPr algn="ctr"/>
            <a:r>
              <a:rPr lang="hr-BA" dirty="0"/>
              <a:t>Development </a:t>
            </a:r>
            <a:r>
              <a:rPr lang="hr-BA" dirty="0" err="1"/>
              <a:t>of</a:t>
            </a:r>
            <a:r>
              <a:rPr lang="hr-BA" dirty="0"/>
              <a:t> </a:t>
            </a:r>
            <a:r>
              <a:rPr lang="hr-BA" dirty="0" err="1"/>
              <a:t>plant</a:t>
            </a:r>
            <a:r>
              <a:rPr lang="hr-BA" dirty="0"/>
              <a:t> </a:t>
            </a:r>
            <a:r>
              <a:rPr lang="hr-BA" dirty="0" err="1"/>
              <a:t>diseases</a:t>
            </a:r>
            <a:r>
              <a:rPr lang="hr-BA" dirty="0"/>
              <a:t> </a:t>
            </a:r>
          </a:p>
        </p:txBody>
      </p:sp>
    </p:spTree>
    <p:extLst>
      <p:ext uri="{BB962C8B-B14F-4D97-AF65-F5344CB8AC3E}">
        <p14:creationId xmlns:p14="http://schemas.microsoft.com/office/powerpoint/2010/main" val="1450071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plamenjaca 1.jpg"/>
          <p:cNvPicPr>
            <a:picLocks noChangeAspect="1"/>
          </p:cNvPicPr>
          <p:nvPr/>
        </p:nvPicPr>
        <p:blipFill>
          <a:blip r:embed="rId2" cstate="print"/>
          <a:stretch>
            <a:fillRect/>
          </a:stretch>
        </p:blipFill>
        <p:spPr>
          <a:xfrm>
            <a:off x="0" y="1104448"/>
            <a:ext cx="9144000" cy="4857784"/>
          </a:xfrm>
          <a:prstGeom prst="rect">
            <a:avLst/>
          </a:prstGeom>
        </p:spPr>
      </p:pic>
      <p:sp>
        <p:nvSpPr>
          <p:cNvPr id="4" name="Zaobljeni pravokutni oblačić 3"/>
          <p:cNvSpPr/>
          <p:nvPr/>
        </p:nvSpPr>
        <p:spPr>
          <a:xfrm>
            <a:off x="1045993" y="4761641"/>
            <a:ext cx="1643074" cy="928694"/>
          </a:xfrm>
          <a:prstGeom prst="wedgeRoundRectCallout">
            <a:avLst>
              <a:gd name="adj1" fmla="val 53194"/>
              <a:gd name="adj2" fmla="val -74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1</a:t>
            </a:r>
            <a:r>
              <a:rPr lang="hr-HR" baseline="30000" dirty="0"/>
              <a:t>st </a:t>
            </a:r>
            <a:r>
              <a:rPr lang="hr-HR" dirty="0"/>
              <a:t> - 04.V.</a:t>
            </a:r>
          </a:p>
          <a:p>
            <a:pPr algn="ctr"/>
            <a:r>
              <a:rPr lang="hr-HR" dirty="0" err="1"/>
              <a:t>cizofamid</a:t>
            </a:r>
            <a:endParaRPr lang="hr-HR" dirty="0"/>
          </a:p>
        </p:txBody>
      </p:sp>
      <p:sp>
        <p:nvSpPr>
          <p:cNvPr id="5" name="Zaobljeni pravokutni oblačić 4"/>
          <p:cNvSpPr/>
          <p:nvPr/>
        </p:nvSpPr>
        <p:spPr>
          <a:xfrm>
            <a:off x="3254076" y="4761641"/>
            <a:ext cx="1643074" cy="928694"/>
          </a:xfrm>
          <a:prstGeom prst="wedgeRoundRectCallout">
            <a:avLst>
              <a:gd name="adj1" fmla="val 15918"/>
              <a:gd name="adj2" fmla="val -721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2</a:t>
            </a:r>
            <a:r>
              <a:rPr lang="hr-HR" baseline="30000" dirty="0"/>
              <a:t>nd </a:t>
            </a:r>
            <a:r>
              <a:rPr lang="hr-HR" dirty="0"/>
              <a:t> - 20.V.</a:t>
            </a:r>
          </a:p>
          <a:p>
            <a:pPr algn="ctr"/>
            <a:r>
              <a:rPr lang="hr-HR" dirty="0" err="1"/>
              <a:t>metalaksil</a:t>
            </a:r>
            <a:r>
              <a:rPr lang="hr-HR" dirty="0"/>
              <a:t>-M</a:t>
            </a:r>
          </a:p>
        </p:txBody>
      </p:sp>
      <p:sp>
        <p:nvSpPr>
          <p:cNvPr id="6" name="Zaobljeni pravokutni oblačić 5"/>
          <p:cNvSpPr/>
          <p:nvPr/>
        </p:nvSpPr>
        <p:spPr>
          <a:xfrm>
            <a:off x="5462159" y="4761641"/>
            <a:ext cx="1643074" cy="928694"/>
          </a:xfrm>
          <a:prstGeom prst="wedgeRoundRectCallout">
            <a:avLst>
              <a:gd name="adj1" fmla="val 15918"/>
              <a:gd name="adj2" fmla="val -721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3</a:t>
            </a:r>
            <a:r>
              <a:rPr lang="hr-HR" baseline="30000" dirty="0"/>
              <a:t>rd </a:t>
            </a:r>
            <a:r>
              <a:rPr lang="hr-HR" dirty="0"/>
              <a:t> - 17.VI.</a:t>
            </a:r>
          </a:p>
          <a:p>
            <a:pPr algn="ctr"/>
            <a:r>
              <a:rPr lang="hr-HR" dirty="0" err="1"/>
              <a:t>metalaksil</a:t>
            </a:r>
            <a:r>
              <a:rPr lang="hr-HR" dirty="0"/>
              <a:t>-M</a:t>
            </a:r>
          </a:p>
        </p:txBody>
      </p:sp>
      <p:sp>
        <p:nvSpPr>
          <p:cNvPr id="7" name="TekstniOkvir 6"/>
          <p:cNvSpPr txBox="1"/>
          <p:nvPr/>
        </p:nvSpPr>
        <p:spPr>
          <a:xfrm>
            <a:off x="0" y="595745"/>
            <a:ext cx="9144000" cy="369332"/>
          </a:xfrm>
          <a:prstGeom prst="rect">
            <a:avLst/>
          </a:prstGeom>
          <a:solidFill>
            <a:schemeClr val="bg2"/>
          </a:solidFill>
        </p:spPr>
        <p:txBody>
          <a:bodyPr wrap="square" rtlCol="0">
            <a:spAutoFit/>
          </a:bodyPr>
          <a:lstStyle/>
          <a:p>
            <a:pPr algn="ctr"/>
            <a:r>
              <a:rPr lang="hr-BA" dirty="0"/>
              <a:t>Development </a:t>
            </a:r>
            <a:r>
              <a:rPr lang="hr-BA" dirty="0" err="1"/>
              <a:t>of</a:t>
            </a:r>
            <a:r>
              <a:rPr lang="hr-BA" dirty="0"/>
              <a:t> </a:t>
            </a:r>
            <a:r>
              <a:rPr lang="hr-BA" dirty="0" err="1"/>
              <a:t>plant</a:t>
            </a:r>
            <a:r>
              <a:rPr lang="hr-BA" dirty="0"/>
              <a:t> </a:t>
            </a:r>
            <a:r>
              <a:rPr lang="hr-BA" dirty="0" err="1"/>
              <a:t>diseases</a:t>
            </a:r>
            <a:r>
              <a:rPr lang="hr-BA" dirty="0"/>
              <a:t> – </a:t>
            </a:r>
            <a:r>
              <a:rPr lang="hr-BA" dirty="0" err="1"/>
              <a:t>Downy</a:t>
            </a:r>
            <a:r>
              <a:rPr lang="hr-BA" dirty="0"/>
              <a:t> </a:t>
            </a:r>
            <a:r>
              <a:rPr lang="hr-BA" dirty="0" err="1"/>
              <a:t>mildew</a:t>
            </a:r>
            <a:r>
              <a:rPr lang="hr-BA" dirty="0"/>
              <a:t> (</a:t>
            </a:r>
            <a:r>
              <a:rPr lang="hr-BA" i="1" dirty="0" err="1"/>
              <a:t>Plasmopara</a:t>
            </a:r>
            <a:r>
              <a:rPr lang="hr-BA" i="1" dirty="0"/>
              <a:t> </a:t>
            </a:r>
            <a:r>
              <a:rPr lang="hr-BA" i="1" dirty="0" err="1"/>
              <a:t>viticola</a:t>
            </a:r>
            <a:r>
              <a:rPr lang="hr-BA" dirty="0"/>
              <a:t>)</a:t>
            </a:r>
          </a:p>
        </p:txBody>
      </p:sp>
    </p:spTree>
    <p:extLst>
      <p:ext uri="{BB962C8B-B14F-4D97-AF65-F5344CB8AC3E}">
        <p14:creationId xmlns:p14="http://schemas.microsoft.com/office/powerpoint/2010/main" val="4073175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plamenjaca 2.jpg"/>
          <p:cNvPicPr>
            <a:picLocks noChangeAspect="1"/>
          </p:cNvPicPr>
          <p:nvPr/>
        </p:nvPicPr>
        <p:blipFill>
          <a:blip r:embed="rId2" cstate="print"/>
          <a:stretch>
            <a:fillRect/>
          </a:stretch>
        </p:blipFill>
        <p:spPr>
          <a:xfrm>
            <a:off x="0" y="1122633"/>
            <a:ext cx="9144000" cy="4643470"/>
          </a:xfrm>
          <a:prstGeom prst="rect">
            <a:avLst/>
          </a:prstGeom>
        </p:spPr>
      </p:pic>
      <p:sp>
        <p:nvSpPr>
          <p:cNvPr id="4" name="Zaobljeni pravokutni oblačić 3"/>
          <p:cNvSpPr/>
          <p:nvPr/>
        </p:nvSpPr>
        <p:spPr>
          <a:xfrm>
            <a:off x="1428728" y="4523949"/>
            <a:ext cx="1785950" cy="928694"/>
          </a:xfrm>
          <a:prstGeom prst="wedgeRoundRectCallout">
            <a:avLst>
              <a:gd name="adj1" fmla="val 15918"/>
              <a:gd name="adj2" fmla="val -721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4</a:t>
            </a:r>
            <a:r>
              <a:rPr lang="hr-HR" baseline="30000" dirty="0"/>
              <a:t>th </a:t>
            </a:r>
            <a:r>
              <a:rPr lang="hr-HR" dirty="0"/>
              <a:t> - 25.VII.</a:t>
            </a:r>
          </a:p>
          <a:p>
            <a:pPr algn="ctr"/>
            <a:r>
              <a:rPr lang="hr-HR" dirty="0" err="1"/>
              <a:t>mandipropamid</a:t>
            </a:r>
            <a:endParaRPr lang="hr-HR" dirty="0"/>
          </a:p>
        </p:txBody>
      </p:sp>
      <p:sp>
        <p:nvSpPr>
          <p:cNvPr id="5" name="Zaobljeni pravokutni oblačić 4"/>
          <p:cNvSpPr/>
          <p:nvPr/>
        </p:nvSpPr>
        <p:spPr>
          <a:xfrm>
            <a:off x="3679025" y="4523949"/>
            <a:ext cx="1785950" cy="928694"/>
          </a:xfrm>
          <a:prstGeom prst="wedgeRoundRectCallout">
            <a:avLst>
              <a:gd name="adj1" fmla="val 15918"/>
              <a:gd name="adj2" fmla="val -721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5</a:t>
            </a:r>
            <a:r>
              <a:rPr lang="hr-HR" baseline="30000" dirty="0"/>
              <a:t>th </a:t>
            </a:r>
            <a:r>
              <a:rPr lang="hr-HR" dirty="0"/>
              <a:t> - 19.VIII.</a:t>
            </a:r>
          </a:p>
          <a:p>
            <a:pPr algn="ctr"/>
            <a:r>
              <a:rPr lang="hr-HR" dirty="0" err="1"/>
              <a:t>ciazofamid</a:t>
            </a:r>
            <a:endParaRPr lang="hr-HR" dirty="0"/>
          </a:p>
        </p:txBody>
      </p:sp>
      <p:sp>
        <p:nvSpPr>
          <p:cNvPr id="6" name="TekstniOkvir 5"/>
          <p:cNvSpPr txBox="1"/>
          <p:nvPr/>
        </p:nvSpPr>
        <p:spPr>
          <a:xfrm>
            <a:off x="0" y="595745"/>
            <a:ext cx="9144000" cy="369332"/>
          </a:xfrm>
          <a:prstGeom prst="rect">
            <a:avLst/>
          </a:prstGeom>
          <a:solidFill>
            <a:schemeClr val="bg2"/>
          </a:solidFill>
        </p:spPr>
        <p:txBody>
          <a:bodyPr wrap="square" rtlCol="0">
            <a:spAutoFit/>
          </a:bodyPr>
          <a:lstStyle/>
          <a:p>
            <a:pPr algn="ctr"/>
            <a:r>
              <a:rPr lang="hr-BA" dirty="0"/>
              <a:t>Development </a:t>
            </a:r>
            <a:r>
              <a:rPr lang="hr-BA" dirty="0" err="1"/>
              <a:t>of</a:t>
            </a:r>
            <a:r>
              <a:rPr lang="hr-BA" dirty="0"/>
              <a:t> </a:t>
            </a:r>
            <a:r>
              <a:rPr lang="hr-BA" dirty="0" err="1"/>
              <a:t>plant</a:t>
            </a:r>
            <a:r>
              <a:rPr lang="hr-BA" dirty="0"/>
              <a:t> </a:t>
            </a:r>
            <a:r>
              <a:rPr lang="hr-BA" dirty="0" err="1"/>
              <a:t>diseases</a:t>
            </a:r>
            <a:r>
              <a:rPr lang="hr-BA" dirty="0"/>
              <a:t> – </a:t>
            </a:r>
            <a:r>
              <a:rPr lang="hr-BA" dirty="0" err="1"/>
              <a:t>Downy</a:t>
            </a:r>
            <a:r>
              <a:rPr lang="hr-BA" dirty="0"/>
              <a:t> </a:t>
            </a:r>
            <a:r>
              <a:rPr lang="hr-BA" dirty="0" err="1"/>
              <a:t>mildew</a:t>
            </a:r>
            <a:r>
              <a:rPr lang="hr-BA" dirty="0"/>
              <a:t> (</a:t>
            </a:r>
            <a:r>
              <a:rPr lang="hr-BA" i="1" dirty="0" err="1"/>
              <a:t>Plasmopara</a:t>
            </a:r>
            <a:r>
              <a:rPr lang="hr-BA" i="1" dirty="0"/>
              <a:t> </a:t>
            </a:r>
            <a:r>
              <a:rPr lang="hr-BA" i="1" dirty="0" err="1"/>
              <a:t>viticola</a:t>
            </a:r>
            <a:r>
              <a:rPr lang="hr-BA" dirty="0"/>
              <a:t>)</a:t>
            </a:r>
          </a:p>
        </p:txBody>
      </p:sp>
    </p:spTree>
    <p:extLst>
      <p:ext uri="{BB962C8B-B14F-4D97-AF65-F5344CB8AC3E}">
        <p14:creationId xmlns:p14="http://schemas.microsoft.com/office/powerpoint/2010/main" val="3981622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8575" y="2106705"/>
            <a:ext cx="2028905" cy="4057810"/>
          </a:xfrm>
          <a:prstGeom prst="rect">
            <a:avLst/>
          </a:prstGeom>
        </p:spPr>
      </p:pic>
      <p:sp>
        <p:nvSpPr>
          <p:cNvPr id="7" name="TekstniOkvir 6"/>
          <p:cNvSpPr txBox="1"/>
          <p:nvPr/>
        </p:nvSpPr>
        <p:spPr>
          <a:xfrm>
            <a:off x="0" y="332509"/>
            <a:ext cx="8880764" cy="646331"/>
          </a:xfrm>
          <a:prstGeom prst="rect">
            <a:avLst/>
          </a:prstGeom>
          <a:solidFill>
            <a:schemeClr val="tx2">
              <a:lumMod val="20000"/>
              <a:lumOff val="80000"/>
            </a:schemeClr>
          </a:solidFill>
        </p:spPr>
        <p:txBody>
          <a:bodyPr wrap="square" rtlCol="0">
            <a:spAutoFit/>
          </a:bodyPr>
          <a:lstStyle/>
          <a:p>
            <a:pPr algn="ctr"/>
            <a:r>
              <a:rPr lang="en-US" dirty="0"/>
              <a:t>Temperature thresholds and thermal requirements for the development</a:t>
            </a:r>
            <a:r>
              <a:rPr lang="hr-BA" dirty="0"/>
              <a:t> </a:t>
            </a:r>
          </a:p>
          <a:p>
            <a:pPr algn="ctr"/>
            <a:r>
              <a:rPr lang="hr-BA" dirty="0" err="1"/>
              <a:t>of</a:t>
            </a:r>
            <a:r>
              <a:rPr lang="hr-BA" dirty="0"/>
              <a:t> </a:t>
            </a:r>
            <a:r>
              <a:rPr lang="hr-BA" dirty="0" err="1"/>
              <a:t>plant</a:t>
            </a:r>
            <a:r>
              <a:rPr lang="hr-BA" dirty="0"/>
              <a:t> </a:t>
            </a:r>
            <a:r>
              <a:rPr lang="hr-BA" dirty="0" err="1"/>
              <a:t>diseases</a:t>
            </a:r>
            <a:r>
              <a:rPr lang="hr-BA" dirty="0"/>
              <a:t>/</a:t>
            </a:r>
            <a:r>
              <a:rPr lang="hr-BA" dirty="0" err="1"/>
              <a:t>insect</a:t>
            </a:r>
            <a:r>
              <a:rPr lang="hr-BA" dirty="0"/>
              <a:t> </a:t>
            </a:r>
            <a:r>
              <a:rPr lang="hr-BA" dirty="0" err="1"/>
              <a:t>pests</a:t>
            </a:r>
            <a:endParaRPr lang="hr-BA" dirty="0"/>
          </a:p>
        </p:txBody>
      </p:sp>
      <p:sp>
        <p:nvSpPr>
          <p:cNvPr id="5" name="TekstniOkvir 4"/>
          <p:cNvSpPr txBox="1"/>
          <p:nvPr/>
        </p:nvSpPr>
        <p:spPr>
          <a:xfrm>
            <a:off x="0" y="1102659"/>
            <a:ext cx="9144000" cy="646331"/>
          </a:xfrm>
          <a:prstGeom prst="rect">
            <a:avLst/>
          </a:prstGeom>
          <a:noFill/>
        </p:spPr>
        <p:txBody>
          <a:bodyPr wrap="square" rtlCol="0">
            <a:spAutoFit/>
          </a:bodyPr>
          <a:lstStyle/>
          <a:p>
            <a:r>
              <a:rPr lang="en-US" dirty="0"/>
              <a:t> </a:t>
            </a:r>
            <a:r>
              <a:rPr lang="hr-HR" dirty="0"/>
              <a:t>T</a:t>
            </a:r>
            <a:r>
              <a:rPr lang="en-US" dirty="0" err="1"/>
              <a:t>emperature</a:t>
            </a:r>
            <a:r>
              <a:rPr lang="en-US" dirty="0"/>
              <a:t> sums or degree days are a measurement that reflects on the accumulated heat above a specific temperature threshold in a particular period</a:t>
            </a:r>
            <a:r>
              <a:rPr lang="hr-HR" dirty="0"/>
              <a:t>.</a:t>
            </a:r>
          </a:p>
        </p:txBody>
      </p:sp>
      <p:sp>
        <p:nvSpPr>
          <p:cNvPr id="8" name="TekstniOkvir 7"/>
          <p:cNvSpPr txBox="1"/>
          <p:nvPr/>
        </p:nvSpPr>
        <p:spPr>
          <a:xfrm>
            <a:off x="215152" y="2465294"/>
            <a:ext cx="3092823" cy="2308324"/>
          </a:xfrm>
          <a:prstGeom prst="rect">
            <a:avLst/>
          </a:prstGeom>
          <a:noFill/>
        </p:spPr>
        <p:txBody>
          <a:bodyPr wrap="square" rtlCol="0">
            <a:spAutoFit/>
          </a:bodyPr>
          <a:lstStyle/>
          <a:p>
            <a:pPr algn="just"/>
            <a:r>
              <a:rPr lang="en-US" dirty="0"/>
              <a:t>Temperature sums are used to determine the maturity of oospores in grape vines. It is considered that oospores are mature when the sum is 160 to 170 °C since the beginning of the calendar year with the temperature threshold of 8 °C.</a:t>
            </a:r>
            <a:endParaRPr lang="hr-HR" dirty="0"/>
          </a:p>
        </p:txBody>
      </p:sp>
      <p:sp>
        <p:nvSpPr>
          <p:cNvPr id="9" name="TekstniOkvir 8"/>
          <p:cNvSpPr txBox="1"/>
          <p:nvPr/>
        </p:nvSpPr>
        <p:spPr>
          <a:xfrm>
            <a:off x="286871" y="2097741"/>
            <a:ext cx="2384611" cy="369332"/>
          </a:xfrm>
          <a:prstGeom prst="rect">
            <a:avLst/>
          </a:prstGeom>
          <a:noFill/>
        </p:spPr>
        <p:txBody>
          <a:bodyPr wrap="square" rtlCol="0">
            <a:spAutoFit/>
          </a:bodyPr>
          <a:lstStyle/>
          <a:p>
            <a:r>
              <a:rPr lang="hr-HR" u="sng" dirty="0" err="1"/>
              <a:t>Example</a:t>
            </a:r>
            <a:endParaRPr lang="hr-HR" u="sng" dirty="0"/>
          </a:p>
        </p:txBody>
      </p:sp>
    </p:spTree>
    <p:extLst>
      <p:ext uri="{BB962C8B-B14F-4D97-AF65-F5344CB8AC3E}">
        <p14:creationId xmlns:p14="http://schemas.microsoft.com/office/powerpoint/2010/main" val="209108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dubrovnik\prezentacija viral\Screenshot_20201005-130255.jpg"/>
          <p:cNvPicPr>
            <a:picLocks noChangeAspect="1" noChangeArrowheads="1"/>
          </p:cNvPicPr>
          <p:nvPr/>
        </p:nvPicPr>
        <p:blipFill>
          <a:blip r:embed="rId2" cstate="print"/>
          <a:srcRect/>
          <a:stretch>
            <a:fillRect/>
          </a:stretch>
        </p:blipFill>
        <p:spPr bwMode="auto">
          <a:xfrm>
            <a:off x="3516408" y="519953"/>
            <a:ext cx="2909047" cy="5818094"/>
          </a:xfrm>
          <a:prstGeom prst="rect">
            <a:avLst/>
          </a:prstGeom>
          <a:noFill/>
        </p:spPr>
      </p:pic>
      <p:sp>
        <p:nvSpPr>
          <p:cNvPr id="4" name="TekstniOkvir 3"/>
          <p:cNvSpPr txBox="1"/>
          <p:nvPr/>
        </p:nvSpPr>
        <p:spPr>
          <a:xfrm>
            <a:off x="268941" y="1739153"/>
            <a:ext cx="3048000" cy="2862322"/>
          </a:xfrm>
          <a:prstGeom prst="rect">
            <a:avLst/>
          </a:prstGeom>
          <a:noFill/>
        </p:spPr>
        <p:txBody>
          <a:bodyPr wrap="square" rtlCol="0">
            <a:spAutoFit/>
          </a:bodyPr>
          <a:lstStyle/>
          <a:p>
            <a:pPr algn="just"/>
            <a:r>
              <a:rPr lang="en-US" dirty="0"/>
              <a:t>A study that was carried out in Turkey used</a:t>
            </a:r>
            <a:r>
              <a:rPr lang="hr-HR" dirty="0"/>
              <a:t> </a:t>
            </a:r>
            <a:r>
              <a:rPr lang="hr-HR" dirty="0" err="1"/>
              <a:t>sum</a:t>
            </a:r>
            <a:r>
              <a:rPr lang="hr-HR" dirty="0"/>
              <a:t> </a:t>
            </a:r>
            <a:r>
              <a:rPr lang="hr-HR" dirty="0" err="1"/>
              <a:t>of</a:t>
            </a:r>
            <a:r>
              <a:rPr lang="en-US" dirty="0"/>
              <a:t> temperature</a:t>
            </a:r>
            <a:r>
              <a:rPr lang="hr-HR" dirty="0"/>
              <a:t>s</a:t>
            </a:r>
            <a:r>
              <a:rPr lang="en-US" dirty="0"/>
              <a:t> </a:t>
            </a:r>
            <a:r>
              <a:rPr lang="hr-HR" dirty="0"/>
              <a:t>to</a:t>
            </a:r>
            <a:r>
              <a:rPr lang="en-US" dirty="0"/>
              <a:t> </a:t>
            </a:r>
            <a:r>
              <a:rPr lang="en-US" dirty="0" err="1"/>
              <a:t>determin</a:t>
            </a:r>
            <a:r>
              <a:rPr lang="hr-HR" dirty="0"/>
              <a:t>ate</a:t>
            </a:r>
            <a:r>
              <a:rPr lang="en-US" dirty="0"/>
              <a:t> presence of grapevine moth. </a:t>
            </a:r>
            <a:r>
              <a:rPr lang="hr-HR" dirty="0"/>
              <a:t>R</a:t>
            </a:r>
            <a:r>
              <a:rPr lang="en-US" dirty="0" err="1"/>
              <a:t>esults</a:t>
            </a:r>
            <a:r>
              <a:rPr lang="en-US" dirty="0"/>
              <a:t> have shown that the first generation appeared around the accumulated 120 °C, the second generation around 520 °C and the third generation around 1047 °C.</a:t>
            </a:r>
            <a:endParaRPr lang="hr-HR" dirty="0"/>
          </a:p>
        </p:txBody>
      </p:sp>
      <p:sp>
        <p:nvSpPr>
          <p:cNvPr id="5" name="TekstniOkvir 4"/>
          <p:cNvSpPr txBox="1"/>
          <p:nvPr/>
        </p:nvSpPr>
        <p:spPr>
          <a:xfrm>
            <a:off x="331695" y="1317811"/>
            <a:ext cx="2384611" cy="369332"/>
          </a:xfrm>
          <a:prstGeom prst="rect">
            <a:avLst/>
          </a:prstGeom>
          <a:noFill/>
        </p:spPr>
        <p:txBody>
          <a:bodyPr wrap="square" rtlCol="0">
            <a:spAutoFit/>
          </a:bodyPr>
          <a:lstStyle/>
          <a:p>
            <a:r>
              <a:rPr lang="hr-HR" u="sng" dirty="0" err="1"/>
              <a:t>Example</a:t>
            </a:r>
            <a:endParaRPr lang="hr-HR" u="sng"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27.05. Citluk pepeljasti (17).JPG"/>
          <p:cNvPicPr>
            <a:picLocks noChangeAspect="1"/>
          </p:cNvPicPr>
          <p:nvPr/>
        </p:nvPicPr>
        <p:blipFill>
          <a:blip r:embed="rId2" cstate="print"/>
          <a:stretch>
            <a:fillRect/>
          </a:stretch>
        </p:blipFill>
        <p:spPr>
          <a:xfrm>
            <a:off x="609601" y="439882"/>
            <a:ext cx="7869382" cy="5902036"/>
          </a:xfrm>
          <a:prstGeom prst="rect">
            <a:avLst/>
          </a:prstGeom>
        </p:spPr>
      </p:pic>
      <p:sp>
        <p:nvSpPr>
          <p:cNvPr id="4" name="TekstniOkvir 3"/>
          <p:cNvSpPr txBox="1"/>
          <p:nvPr/>
        </p:nvSpPr>
        <p:spPr>
          <a:xfrm>
            <a:off x="4381065" y="620402"/>
            <a:ext cx="4000528" cy="830997"/>
          </a:xfrm>
          <a:prstGeom prst="rect">
            <a:avLst/>
          </a:prstGeom>
          <a:solidFill>
            <a:schemeClr val="bg1"/>
          </a:solidFill>
        </p:spPr>
        <p:txBody>
          <a:bodyPr wrap="square" rtlCol="0">
            <a:spAutoFit/>
          </a:bodyPr>
          <a:lstStyle/>
          <a:p>
            <a:pPr algn="ctr"/>
            <a:r>
              <a:rPr lang="hr-HR" sz="2400" dirty="0">
                <a:solidFill>
                  <a:srgbClr val="FF0000"/>
                </a:solidFill>
              </a:rPr>
              <a:t>First </a:t>
            </a:r>
            <a:r>
              <a:rPr lang="hr-HR" sz="2400" dirty="0" err="1">
                <a:solidFill>
                  <a:srgbClr val="FF0000"/>
                </a:solidFill>
              </a:rPr>
              <a:t>generation</a:t>
            </a:r>
            <a:r>
              <a:rPr lang="hr-HR" sz="2400" dirty="0">
                <a:solidFill>
                  <a:srgbClr val="FF0000"/>
                </a:solidFill>
              </a:rPr>
              <a:t> </a:t>
            </a:r>
            <a:r>
              <a:rPr lang="hr-HR" sz="2400" dirty="0" err="1">
                <a:solidFill>
                  <a:srgbClr val="FF0000"/>
                </a:solidFill>
              </a:rPr>
              <a:t>larvae</a:t>
            </a:r>
            <a:r>
              <a:rPr lang="hr-HR" sz="2400" dirty="0">
                <a:solidFill>
                  <a:srgbClr val="FF0000"/>
                </a:solidFill>
              </a:rPr>
              <a:t> </a:t>
            </a:r>
            <a:r>
              <a:rPr lang="hr-HR" sz="2400" dirty="0" err="1">
                <a:solidFill>
                  <a:srgbClr val="FF0000"/>
                </a:solidFill>
              </a:rPr>
              <a:t>feed</a:t>
            </a:r>
            <a:r>
              <a:rPr lang="hr-HR" sz="2400" dirty="0">
                <a:solidFill>
                  <a:srgbClr val="FF0000"/>
                </a:solidFill>
              </a:rPr>
              <a:t> on </a:t>
            </a:r>
            <a:r>
              <a:rPr lang="hr-HR" sz="2400" dirty="0" err="1">
                <a:solidFill>
                  <a:srgbClr val="FF0000"/>
                </a:solidFill>
              </a:rPr>
              <a:t>the</a:t>
            </a:r>
            <a:r>
              <a:rPr lang="hr-HR" sz="2400" dirty="0">
                <a:solidFill>
                  <a:srgbClr val="FF0000"/>
                </a:solidFill>
              </a:rPr>
              <a:t> </a:t>
            </a:r>
            <a:r>
              <a:rPr lang="hr-HR" sz="2400" dirty="0" err="1">
                <a:solidFill>
                  <a:srgbClr val="FF0000"/>
                </a:solidFill>
              </a:rPr>
              <a:t>flower</a:t>
            </a:r>
            <a:r>
              <a:rPr lang="hr-HR" sz="2400" dirty="0">
                <a:solidFill>
                  <a:srgbClr val="FF0000"/>
                </a:solidFill>
              </a:rPr>
              <a:t> </a:t>
            </a:r>
            <a:r>
              <a:rPr lang="hr-HR" sz="2400" dirty="0" err="1">
                <a:solidFill>
                  <a:srgbClr val="FF0000"/>
                </a:solidFill>
              </a:rPr>
              <a:t>clusters</a:t>
            </a:r>
            <a:endParaRPr lang="hr-HR" sz="2400" dirty="0">
              <a:solidFill>
                <a:srgbClr val="FF0000"/>
              </a:solidFill>
            </a:endParaRPr>
          </a:p>
        </p:txBody>
      </p:sp>
    </p:spTree>
    <p:extLst>
      <p:ext uri="{BB962C8B-B14F-4D97-AF65-F5344CB8AC3E}">
        <p14:creationId xmlns:p14="http://schemas.microsoft.com/office/powerpoint/2010/main" val="4014625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282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27.05. Citluk pepeljasti (13).JPG"/>
          <p:cNvPicPr>
            <a:picLocks noChangeAspect="1"/>
          </p:cNvPicPr>
          <p:nvPr/>
        </p:nvPicPr>
        <p:blipFill>
          <a:blip r:embed="rId2" cstate="print"/>
          <a:stretch>
            <a:fillRect/>
          </a:stretch>
        </p:blipFill>
        <p:spPr>
          <a:xfrm>
            <a:off x="443345" y="457200"/>
            <a:ext cx="3796145" cy="2884710"/>
          </a:xfrm>
          <a:prstGeom prst="rect">
            <a:avLst/>
          </a:prstGeom>
        </p:spPr>
      </p:pic>
      <p:pic>
        <p:nvPicPr>
          <p:cNvPr id="4" name="Slika 3" descr="27.05. Citluk pepeljasti (2).JPG"/>
          <p:cNvPicPr>
            <a:picLocks noChangeAspect="1"/>
          </p:cNvPicPr>
          <p:nvPr/>
        </p:nvPicPr>
        <p:blipFill>
          <a:blip r:embed="rId3" cstate="print"/>
          <a:stretch>
            <a:fillRect/>
          </a:stretch>
        </p:blipFill>
        <p:spPr>
          <a:xfrm>
            <a:off x="4694368" y="457200"/>
            <a:ext cx="3905105" cy="2884710"/>
          </a:xfrm>
          <a:prstGeom prst="rect">
            <a:avLst/>
          </a:prstGeom>
        </p:spPr>
      </p:pic>
      <p:pic>
        <p:nvPicPr>
          <p:cNvPr id="5" name="Slika 4" descr="27.05. Citluk pepeljasti (5).JPG"/>
          <p:cNvPicPr>
            <a:picLocks noChangeAspect="1"/>
          </p:cNvPicPr>
          <p:nvPr/>
        </p:nvPicPr>
        <p:blipFill>
          <a:blip r:embed="rId4" cstate="print"/>
          <a:stretch>
            <a:fillRect/>
          </a:stretch>
        </p:blipFill>
        <p:spPr>
          <a:xfrm>
            <a:off x="443345" y="3438000"/>
            <a:ext cx="3796145" cy="2889858"/>
          </a:xfrm>
          <a:prstGeom prst="rect">
            <a:avLst/>
          </a:prstGeom>
        </p:spPr>
      </p:pic>
      <p:pic>
        <p:nvPicPr>
          <p:cNvPr id="6" name="Slika 5" descr="27.05. Citluk pepeljasti (24).JPG"/>
          <p:cNvPicPr>
            <a:picLocks noChangeAspect="1"/>
          </p:cNvPicPr>
          <p:nvPr/>
        </p:nvPicPr>
        <p:blipFill>
          <a:blip r:embed="rId5" cstate="print"/>
          <a:stretch>
            <a:fillRect/>
          </a:stretch>
        </p:blipFill>
        <p:spPr>
          <a:xfrm>
            <a:off x="4694368" y="3438000"/>
            <a:ext cx="3905105" cy="2876181"/>
          </a:xfrm>
          <a:prstGeom prst="rect">
            <a:avLst/>
          </a:prstGeom>
        </p:spPr>
      </p:pic>
      <p:sp>
        <p:nvSpPr>
          <p:cNvPr id="7" name="Elipsa 6"/>
          <p:cNvSpPr/>
          <p:nvPr/>
        </p:nvSpPr>
        <p:spPr>
          <a:xfrm>
            <a:off x="2839020" y="2607173"/>
            <a:ext cx="3255818" cy="1565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a:t>A single caterpillar can destroy even a dozen berries during its developement</a:t>
            </a:r>
            <a:endParaRPr lang="hr-HR" dirty="0"/>
          </a:p>
        </p:txBody>
      </p:sp>
    </p:spTree>
    <p:extLst>
      <p:ext uri="{BB962C8B-B14F-4D97-AF65-F5344CB8AC3E}">
        <p14:creationId xmlns:p14="http://schemas.microsoft.com/office/powerpoint/2010/main" val="546675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lobesia botrana pep.g.m (37).JPG"/>
          <p:cNvPicPr>
            <a:picLocks noChangeAspect="1"/>
          </p:cNvPicPr>
          <p:nvPr/>
        </p:nvPicPr>
        <p:blipFill>
          <a:blip r:embed="rId2" cstate="print"/>
          <a:stretch>
            <a:fillRect/>
          </a:stretch>
        </p:blipFill>
        <p:spPr>
          <a:xfrm>
            <a:off x="775854" y="432954"/>
            <a:ext cx="7730836" cy="5798127"/>
          </a:xfrm>
          <a:prstGeom prst="rect">
            <a:avLst/>
          </a:prstGeom>
        </p:spPr>
      </p:pic>
      <p:sp>
        <p:nvSpPr>
          <p:cNvPr id="4" name="TekstniOkvir 3"/>
          <p:cNvSpPr txBox="1"/>
          <p:nvPr/>
        </p:nvSpPr>
        <p:spPr>
          <a:xfrm>
            <a:off x="3397799" y="5109746"/>
            <a:ext cx="4714908" cy="461665"/>
          </a:xfrm>
          <a:prstGeom prst="rect">
            <a:avLst/>
          </a:prstGeom>
          <a:solidFill>
            <a:schemeClr val="bg1"/>
          </a:solidFill>
        </p:spPr>
        <p:txBody>
          <a:bodyPr wrap="square" rtlCol="0">
            <a:spAutoFit/>
          </a:bodyPr>
          <a:lstStyle/>
          <a:p>
            <a:pPr algn="ctr"/>
            <a:r>
              <a:rPr lang="hr-HR" sz="2400" dirty="0" err="1">
                <a:solidFill>
                  <a:schemeClr val="tx1">
                    <a:lumMod val="85000"/>
                    <a:lumOff val="15000"/>
                  </a:schemeClr>
                </a:solidFill>
                <a:latin typeface="Times New Roman" pitchFamily="18" charset="0"/>
                <a:cs typeface="Times New Roman" pitchFamily="18" charset="0"/>
              </a:rPr>
              <a:t>Damage</a:t>
            </a:r>
            <a:r>
              <a:rPr lang="hr-HR" sz="2400" dirty="0">
                <a:solidFill>
                  <a:schemeClr val="tx1">
                    <a:lumMod val="85000"/>
                    <a:lumOff val="15000"/>
                  </a:schemeClr>
                </a:solidFill>
                <a:latin typeface="Times New Roman" pitchFamily="18" charset="0"/>
                <a:cs typeface="Times New Roman" pitchFamily="18" charset="0"/>
              </a:rPr>
              <a:t> </a:t>
            </a:r>
            <a:r>
              <a:rPr lang="hr-HR" sz="2400" dirty="0" err="1">
                <a:solidFill>
                  <a:schemeClr val="tx1">
                    <a:lumMod val="85000"/>
                    <a:lumOff val="15000"/>
                  </a:schemeClr>
                </a:solidFill>
                <a:latin typeface="Times New Roman" pitchFamily="18" charset="0"/>
                <a:cs typeface="Times New Roman" pitchFamily="18" charset="0"/>
              </a:rPr>
              <a:t>of</a:t>
            </a:r>
            <a:r>
              <a:rPr lang="hr-HR" sz="2400" dirty="0">
                <a:solidFill>
                  <a:schemeClr val="tx1">
                    <a:lumMod val="85000"/>
                    <a:lumOff val="15000"/>
                  </a:schemeClr>
                </a:solidFill>
                <a:latin typeface="Times New Roman" pitchFamily="18" charset="0"/>
                <a:cs typeface="Times New Roman" pitchFamily="18" charset="0"/>
              </a:rPr>
              <a:t> </a:t>
            </a:r>
            <a:r>
              <a:rPr lang="hr-HR" sz="2400" dirty="0" err="1">
                <a:solidFill>
                  <a:schemeClr val="tx1">
                    <a:lumMod val="85000"/>
                    <a:lumOff val="15000"/>
                  </a:schemeClr>
                </a:solidFill>
                <a:latin typeface="Times New Roman" pitchFamily="18" charset="0"/>
                <a:cs typeface="Times New Roman" pitchFamily="18" charset="0"/>
              </a:rPr>
              <a:t>carpophagous</a:t>
            </a:r>
            <a:r>
              <a:rPr lang="hr-HR" sz="2400" dirty="0">
                <a:solidFill>
                  <a:schemeClr val="tx1">
                    <a:lumMod val="85000"/>
                    <a:lumOff val="15000"/>
                  </a:schemeClr>
                </a:solidFill>
                <a:latin typeface="Times New Roman" pitchFamily="18" charset="0"/>
                <a:cs typeface="Times New Roman" pitchFamily="18" charset="0"/>
              </a:rPr>
              <a:t> </a:t>
            </a:r>
            <a:r>
              <a:rPr lang="hr-HR" sz="2400" dirty="0" err="1">
                <a:solidFill>
                  <a:schemeClr val="tx1">
                    <a:lumMod val="85000"/>
                    <a:lumOff val="15000"/>
                  </a:schemeClr>
                </a:solidFill>
                <a:latin typeface="Times New Roman" pitchFamily="18" charset="0"/>
                <a:cs typeface="Times New Roman" pitchFamily="18" charset="0"/>
              </a:rPr>
              <a:t>generation</a:t>
            </a:r>
            <a:endParaRPr lang="hr-HR" sz="2400" dirty="0">
              <a:solidFill>
                <a:schemeClr val="tx1">
                  <a:lumMod val="85000"/>
                  <a:lumOff val="1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49778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DSC08354.JPG"/>
          <p:cNvPicPr>
            <a:picLocks noChangeAspect="1"/>
          </p:cNvPicPr>
          <p:nvPr/>
        </p:nvPicPr>
        <p:blipFill rotWithShape="1">
          <a:blip r:embed="rId2" cstate="print"/>
          <a:srcRect l="8303" r="2978" b="6235"/>
          <a:stretch/>
        </p:blipFill>
        <p:spPr>
          <a:xfrm>
            <a:off x="415636" y="449817"/>
            <a:ext cx="3713019" cy="2792147"/>
          </a:xfrm>
          <a:prstGeom prst="rect">
            <a:avLst/>
          </a:prstGeom>
        </p:spPr>
      </p:pic>
      <p:pic>
        <p:nvPicPr>
          <p:cNvPr id="4" name="Slika 3" descr="lobesia botrana pep.g.m (35).JPG"/>
          <p:cNvPicPr>
            <a:picLocks noChangeAspect="1"/>
          </p:cNvPicPr>
          <p:nvPr/>
        </p:nvPicPr>
        <p:blipFill rotWithShape="1">
          <a:blip r:embed="rId3" cstate="print"/>
          <a:srcRect b="6701"/>
          <a:stretch/>
        </p:blipFill>
        <p:spPr>
          <a:xfrm>
            <a:off x="4733027" y="463672"/>
            <a:ext cx="3732099" cy="2778292"/>
          </a:xfrm>
          <a:prstGeom prst="rect">
            <a:avLst/>
          </a:prstGeom>
        </p:spPr>
      </p:pic>
      <p:pic>
        <p:nvPicPr>
          <p:cNvPr id="5" name="Slika 4" descr="lobesia botrana ..jpg"/>
          <p:cNvPicPr>
            <a:picLocks noChangeAspect="1"/>
          </p:cNvPicPr>
          <p:nvPr/>
        </p:nvPicPr>
        <p:blipFill rotWithShape="1">
          <a:blip r:embed="rId4" cstate="print"/>
          <a:srcRect t="5315" b="3927"/>
          <a:stretch/>
        </p:blipFill>
        <p:spPr>
          <a:xfrm>
            <a:off x="4733028" y="3441495"/>
            <a:ext cx="3732099" cy="2743200"/>
          </a:xfrm>
          <a:prstGeom prst="rect">
            <a:avLst/>
          </a:prstGeom>
        </p:spPr>
      </p:pic>
      <p:pic>
        <p:nvPicPr>
          <p:cNvPr id="6" name="Slika 5" descr="leptir.jpg"/>
          <p:cNvPicPr>
            <a:picLocks noChangeAspect="1"/>
          </p:cNvPicPr>
          <p:nvPr/>
        </p:nvPicPr>
        <p:blipFill rotWithShape="1">
          <a:blip r:embed="rId5" cstate="print"/>
          <a:srcRect r="4660"/>
          <a:stretch/>
        </p:blipFill>
        <p:spPr>
          <a:xfrm>
            <a:off x="415636" y="3441495"/>
            <a:ext cx="3713019" cy="2743200"/>
          </a:xfrm>
          <a:prstGeom prst="rect">
            <a:avLst/>
          </a:prstGeom>
        </p:spPr>
      </p:pic>
      <p:sp>
        <p:nvSpPr>
          <p:cNvPr id="7" name="Zaobljeni pravokutnik 6"/>
          <p:cNvSpPr/>
          <p:nvPr/>
        </p:nvSpPr>
        <p:spPr>
          <a:xfrm>
            <a:off x="2857488" y="3000372"/>
            <a:ext cx="3357586"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err="1">
                <a:solidFill>
                  <a:schemeClr val="bg1"/>
                </a:solidFill>
              </a:rPr>
              <a:t>Second</a:t>
            </a:r>
            <a:r>
              <a:rPr lang="hr-HR" b="1" dirty="0">
                <a:solidFill>
                  <a:schemeClr val="bg1"/>
                </a:solidFill>
              </a:rPr>
              <a:t> </a:t>
            </a:r>
            <a:r>
              <a:rPr lang="hr-HR" b="1" dirty="0" err="1">
                <a:solidFill>
                  <a:schemeClr val="bg1"/>
                </a:solidFill>
              </a:rPr>
              <a:t>generation</a:t>
            </a:r>
            <a:r>
              <a:rPr lang="hr-HR" b="1" dirty="0">
                <a:solidFill>
                  <a:schemeClr val="bg1"/>
                </a:solidFill>
              </a:rPr>
              <a:t> </a:t>
            </a:r>
            <a:r>
              <a:rPr lang="hr-HR" b="1" dirty="0" err="1">
                <a:solidFill>
                  <a:schemeClr val="bg1"/>
                </a:solidFill>
              </a:rPr>
              <a:t>larvae</a:t>
            </a:r>
            <a:r>
              <a:rPr lang="hr-HR" b="1" dirty="0">
                <a:solidFill>
                  <a:schemeClr val="bg1"/>
                </a:solidFill>
              </a:rPr>
              <a:t> </a:t>
            </a:r>
            <a:r>
              <a:rPr lang="hr-HR" b="1" dirty="0" err="1">
                <a:solidFill>
                  <a:schemeClr val="bg1"/>
                </a:solidFill>
              </a:rPr>
              <a:t>feed</a:t>
            </a:r>
            <a:r>
              <a:rPr lang="hr-HR" b="1" dirty="0">
                <a:solidFill>
                  <a:schemeClr val="bg1"/>
                </a:solidFill>
              </a:rPr>
              <a:t> on green </a:t>
            </a:r>
            <a:r>
              <a:rPr lang="hr-HR" b="1" dirty="0" err="1">
                <a:solidFill>
                  <a:schemeClr val="bg1"/>
                </a:solidFill>
              </a:rPr>
              <a:t>berries</a:t>
            </a:r>
            <a:endParaRPr lang="hr-HR" b="1" dirty="0">
              <a:solidFill>
                <a:schemeClr val="bg1"/>
              </a:solidFill>
            </a:endParaRPr>
          </a:p>
        </p:txBody>
      </p:sp>
    </p:spTree>
    <p:extLst>
      <p:ext uri="{BB962C8B-B14F-4D97-AF65-F5344CB8AC3E}">
        <p14:creationId xmlns:p14="http://schemas.microsoft.com/office/powerpoint/2010/main" val="2166496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DSC09331.JPG"/>
          <p:cNvPicPr>
            <a:picLocks noChangeAspect="1"/>
          </p:cNvPicPr>
          <p:nvPr/>
        </p:nvPicPr>
        <p:blipFill>
          <a:blip r:embed="rId2" cstate="print"/>
          <a:stretch>
            <a:fillRect/>
          </a:stretch>
        </p:blipFill>
        <p:spPr>
          <a:xfrm>
            <a:off x="110837" y="405595"/>
            <a:ext cx="5215948" cy="5925932"/>
          </a:xfrm>
          <a:prstGeom prst="rect">
            <a:avLst/>
          </a:prstGeom>
        </p:spPr>
      </p:pic>
      <p:pic>
        <p:nvPicPr>
          <p:cNvPr id="4" name="Slika 3" descr="DSC09297.JPG"/>
          <p:cNvPicPr>
            <a:picLocks noChangeAspect="1"/>
          </p:cNvPicPr>
          <p:nvPr/>
        </p:nvPicPr>
        <p:blipFill>
          <a:blip r:embed="rId3" cstate="print"/>
          <a:stretch>
            <a:fillRect/>
          </a:stretch>
        </p:blipFill>
        <p:spPr>
          <a:xfrm>
            <a:off x="5050654" y="405595"/>
            <a:ext cx="3954800" cy="3286124"/>
          </a:xfrm>
          <a:prstGeom prst="rect">
            <a:avLst/>
          </a:prstGeom>
        </p:spPr>
      </p:pic>
      <p:pic>
        <p:nvPicPr>
          <p:cNvPr id="5" name="Slika 4" descr="DSC09313.JPG"/>
          <p:cNvPicPr>
            <a:picLocks noChangeAspect="1"/>
          </p:cNvPicPr>
          <p:nvPr/>
        </p:nvPicPr>
        <p:blipFill rotWithShape="1">
          <a:blip r:embed="rId4" cstate="print"/>
          <a:srcRect l="2868" r="2647"/>
          <a:stretch/>
        </p:blipFill>
        <p:spPr>
          <a:xfrm rot="5400000">
            <a:off x="5309103" y="2635176"/>
            <a:ext cx="3463636" cy="3929066"/>
          </a:xfrm>
          <a:prstGeom prst="rect">
            <a:avLst/>
          </a:prstGeom>
        </p:spPr>
      </p:pic>
      <p:sp>
        <p:nvSpPr>
          <p:cNvPr id="6" name="TekstniOkvir 5"/>
          <p:cNvSpPr txBox="1"/>
          <p:nvPr/>
        </p:nvSpPr>
        <p:spPr>
          <a:xfrm>
            <a:off x="223292" y="673655"/>
            <a:ext cx="4714908" cy="830997"/>
          </a:xfrm>
          <a:prstGeom prst="rect">
            <a:avLst/>
          </a:prstGeom>
          <a:solidFill>
            <a:schemeClr val="bg1"/>
          </a:solidFill>
        </p:spPr>
        <p:txBody>
          <a:bodyPr wrap="square" rtlCol="0">
            <a:spAutoFit/>
          </a:bodyPr>
          <a:lstStyle/>
          <a:p>
            <a:pPr algn="ctr"/>
            <a:r>
              <a:rPr lang="hr-HR" sz="2400" dirty="0" err="1">
                <a:solidFill>
                  <a:schemeClr val="tx1">
                    <a:lumMod val="85000"/>
                    <a:lumOff val="15000"/>
                  </a:schemeClr>
                </a:solidFill>
                <a:latin typeface="Times New Roman" pitchFamily="18" charset="0"/>
                <a:cs typeface="Times New Roman" pitchFamily="18" charset="0"/>
              </a:rPr>
              <a:t>Damage</a:t>
            </a:r>
            <a:r>
              <a:rPr lang="hr-HR" sz="2400" dirty="0">
                <a:solidFill>
                  <a:schemeClr val="tx1">
                    <a:lumMod val="85000"/>
                    <a:lumOff val="15000"/>
                  </a:schemeClr>
                </a:solidFill>
                <a:latin typeface="Times New Roman" pitchFamily="18" charset="0"/>
                <a:cs typeface="Times New Roman" pitchFamily="18" charset="0"/>
              </a:rPr>
              <a:t> </a:t>
            </a:r>
            <a:r>
              <a:rPr lang="hr-HR" sz="2400" dirty="0" err="1">
                <a:solidFill>
                  <a:schemeClr val="tx1">
                    <a:lumMod val="85000"/>
                    <a:lumOff val="15000"/>
                  </a:schemeClr>
                </a:solidFill>
                <a:latin typeface="Times New Roman" pitchFamily="18" charset="0"/>
                <a:cs typeface="Times New Roman" pitchFamily="18" charset="0"/>
              </a:rPr>
              <a:t>of</a:t>
            </a:r>
            <a:r>
              <a:rPr lang="hr-HR" sz="2400" dirty="0">
                <a:solidFill>
                  <a:schemeClr val="tx1">
                    <a:lumMod val="85000"/>
                    <a:lumOff val="15000"/>
                  </a:schemeClr>
                </a:solidFill>
                <a:latin typeface="Times New Roman" pitchFamily="18" charset="0"/>
                <a:cs typeface="Times New Roman" pitchFamily="18" charset="0"/>
              </a:rPr>
              <a:t> </a:t>
            </a:r>
            <a:r>
              <a:rPr lang="hr-HR" sz="2400" dirty="0" err="1">
                <a:solidFill>
                  <a:schemeClr val="tx1">
                    <a:lumMod val="85000"/>
                    <a:lumOff val="15000"/>
                  </a:schemeClr>
                </a:solidFill>
                <a:latin typeface="Times New Roman" pitchFamily="18" charset="0"/>
                <a:cs typeface="Times New Roman" pitchFamily="18" charset="0"/>
              </a:rPr>
              <a:t>carpophagous</a:t>
            </a:r>
            <a:r>
              <a:rPr lang="hr-HR" sz="2400" dirty="0">
                <a:solidFill>
                  <a:schemeClr val="tx1">
                    <a:lumMod val="85000"/>
                    <a:lumOff val="15000"/>
                  </a:schemeClr>
                </a:solidFill>
                <a:latin typeface="Times New Roman" pitchFamily="18" charset="0"/>
                <a:cs typeface="Times New Roman" pitchFamily="18" charset="0"/>
              </a:rPr>
              <a:t> </a:t>
            </a:r>
            <a:r>
              <a:rPr lang="hr-HR" sz="2400" dirty="0" err="1">
                <a:solidFill>
                  <a:schemeClr val="tx1">
                    <a:lumMod val="85000"/>
                    <a:lumOff val="15000"/>
                  </a:schemeClr>
                </a:solidFill>
                <a:latin typeface="Times New Roman" pitchFamily="18" charset="0"/>
                <a:cs typeface="Times New Roman" pitchFamily="18" charset="0"/>
              </a:rPr>
              <a:t>generation</a:t>
            </a:r>
            <a:r>
              <a:rPr lang="hr-HR" sz="2400" dirty="0">
                <a:solidFill>
                  <a:schemeClr val="tx1">
                    <a:lumMod val="85000"/>
                    <a:lumOff val="15000"/>
                  </a:schemeClr>
                </a:solidFill>
                <a:latin typeface="Times New Roman" pitchFamily="18" charset="0"/>
                <a:cs typeface="Times New Roman" pitchFamily="18" charset="0"/>
              </a:rPr>
              <a:t> on </a:t>
            </a:r>
            <a:r>
              <a:rPr lang="hr-HR" sz="2400" dirty="0" err="1">
                <a:solidFill>
                  <a:schemeClr val="tx1">
                    <a:lumMod val="85000"/>
                    <a:lumOff val="15000"/>
                  </a:schemeClr>
                </a:solidFill>
                <a:latin typeface="Times New Roman" pitchFamily="18" charset="0"/>
                <a:cs typeface="Times New Roman" pitchFamily="18" charset="0"/>
              </a:rPr>
              <a:t>ripen</a:t>
            </a:r>
            <a:r>
              <a:rPr lang="hr-HR" sz="2400" dirty="0">
                <a:solidFill>
                  <a:schemeClr val="tx1">
                    <a:lumMod val="85000"/>
                    <a:lumOff val="15000"/>
                  </a:schemeClr>
                </a:solidFill>
                <a:latin typeface="Times New Roman" pitchFamily="18" charset="0"/>
                <a:cs typeface="Times New Roman" pitchFamily="18" charset="0"/>
              </a:rPr>
              <a:t> </a:t>
            </a:r>
            <a:r>
              <a:rPr lang="hr-HR" sz="2400" dirty="0" err="1">
                <a:solidFill>
                  <a:schemeClr val="tx1">
                    <a:lumMod val="85000"/>
                    <a:lumOff val="15000"/>
                  </a:schemeClr>
                </a:solidFill>
                <a:latin typeface="Times New Roman" pitchFamily="18" charset="0"/>
                <a:cs typeface="Times New Roman" pitchFamily="18" charset="0"/>
              </a:rPr>
              <a:t>berries</a:t>
            </a:r>
            <a:endParaRPr lang="hr-HR" sz="2400" dirty="0">
              <a:solidFill>
                <a:schemeClr val="tx1">
                  <a:lumMod val="85000"/>
                  <a:lumOff val="1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7404165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773</TotalTime>
  <Words>888</Words>
  <Application>Microsoft Office PowerPoint</Application>
  <PresentationFormat>Prikaz na zaslonu (4:3)</PresentationFormat>
  <Paragraphs>127</Paragraphs>
  <Slides>50</Slides>
  <Notes>0</Notes>
  <HiddenSlides>0</HiddenSlides>
  <MMClips>0</MMClips>
  <ScaleCrop>false</ScaleCrop>
  <HeadingPairs>
    <vt:vector size="6" baseType="variant">
      <vt:variant>
        <vt:lpstr>Korišteni fontovi</vt:lpstr>
      </vt:variant>
      <vt:variant>
        <vt:i4>6</vt:i4>
      </vt:variant>
      <vt:variant>
        <vt:lpstr>Tema</vt:lpstr>
      </vt:variant>
      <vt:variant>
        <vt:i4>1</vt:i4>
      </vt:variant>
      <vt:variant>
        <vt:lpstr>Naslovi slajdova</vt:lpstr>
      </vt:variant>
      <vt:variant>
        <vt:i4>50</vt:i4>
      </vt:variant>
    </vt:vector>
  </HeadingPairs>
  <TitlesOfParts>
    <vt:vector size="57" baseType="lpstr">
      <vt:lpstr>Arial</vt:lpstr>
      <vt:lpstr>Calibri</vt:lpstr>
      <vt:lpstr>Calibri Light</vt:lpstr>
      <vt:lpstr>Gill Sans MT</vt:lpstr>
      <vt:lpstr>Palatino</vt:lpstr>
      <vt:lpstr>Times New Roman</vt:lpstr>
      <vt:lpstr>Office Theme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Web interface of TRAPWIEV application </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Disease models </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Miljan Cvetković</dc:creator>
  <cp:lastModifiedBy>ana sabljo</cp:lastModifiedBy>
  <cp:revision>31</cp:revision>
  <dcterms:created xsi:type="dcterms:W3CDTF">2020-01-15T12:54:19Z</dcterms:created>
  <dcterms:modified xsi:type="dcterms:W3CDTF">2020-10-06T07:23:52Z</dcterms:modified>
</cp:coreProperties>
</file>